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0" r:id="rId3"/>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BCEAD5"/>
    <a:srgbClr val="57C995"/>
    <a:srgbClr val="39B17B"/>
    <a:srgbClr val="1EC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32" d="100"/>
          <a:sy n="132" d="100"/>
        </p:scale>
        <p:origin x="352" y="-2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320E2756-3463-4943-8DF0-03937DD06F99}" type="datetimeFigureOut">
              <a:rPr lang="de-DE" smtClean="0"/>
              <a:t>01.09.2022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113193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20E2756-3463-4943-8DF0-03937DD06F99}" type="datetimeFigureOut">
              <a:rPr lang="de-DE" smtClean="0"/>
              <a:t>01.09.2022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303669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20E2756-3463-4943-8DF0-03937DD06F99}" type="datetimeFigureOut">
              <a:rPr lang="de-DE" smtClean="0"/>
              <a:t>01.09.2022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100220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20E2756-3463-4943-8DF0-03937DD06F99}" type="datetimeFigureOut">
              <a:rPr lang="de-DE" smtClean="0"/>
              <a:t>01.09.2022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85491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20E2756-3463-4943-8DF0-03937DD06F99}" type="datetimeFigureOut">
              <a:rPr lang="de-DE" smtClean="0"/>
              <a:t>01.09.2022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38685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320E2756-3463-4943-8DF0-03937DD06F99}" type="datetimeFigureOut">
              <a:rPr lang="de-DE" smtClean="0"/>
              <a:t>01.09.2022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5955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20E2756-3463-4943-8DF0-03937DD06F99}" type="datetimeFigureOut">
              <a:rPr lang="de-DE" smtClean="0"/>
              <a:t>01.09.2022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106022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320E2756-3463-4943-8DF0-03937DD06F99}" type="datetimeFigureOut">
              <a:rPr lang="de-DE" smtClean="0"/>
              <a:t>01.09.2022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383404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E2756-3463-4943-8DF0-03937DD06F99}" type="datetimeFigureOut">
              <a:rPr lang="de-DE" smtClean="0"/>
              <a:t>01.09.2022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385617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320E2756-3463-4943-8DF0-03937DD06F99}" type="datetimeFigureOut">
              <a:rPr lang="de-DE" smtClean="0"/>
              <a:t>01.09.2022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41935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320E2756-3463-4943-8DF0-03937DD06F99}" type="datetimeFigureOut">
              <a:rPr lang="de-DE" smtClean="0"/>
              <a:t>01.09.2022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9D79CC-DD2B-4BB6-A2A0-A4B185B8CE9B}" type="slidenum">
              <a:rPr lang="de-DE" smtClean="0"/>
              <a:t>‹Nr.›</a:t>
            </a:fld>
            <a:endParaRPr lang="de-DE"/>
          </a:p>
        </p:txBody>
      </p:sp>
    </p:spTree>
    <p:extLst>
      <p:ext uri="{BB962C8B-B14F-4D97-AF65-F5344CB8AC3E}">
        <p14:creationId xmlns:p14="http://schemas.microsoft.com/office/powerpoint/2010/main" val="405812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20E2756-3463-4943-8DF0-03937DD06F99}" type="datetimeFigureOut">
              <a:rPr lang="de-DE" smtClean="0"/>
              <a:t>01.09.2022</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79D79CC-DD2B-4BB6-A2A0-A4B185B8CE9B}" type="slidenum">
              <a:rPr lang="de-DE" smtClean="0"/>
              <a:t>‹Nr.›</a:t>
            </a:fld>
            <a:endParaRPr lang="de-DE"/>
          </a:p>
        </p:txBody>
      </p:sp>
    </p:spTree>
    <p:extLst>
      <p:ext uri="{BB962C8B-B14F-4D97-AF65-F5344CB8AC3E}">
        <p14:creationId xmlns:p14="http://schemas.microsoft.com/office/powerpoint/2010/main" val="2144421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item.fraunhofer.de/de/veranstaltungen/regulatory-forum.html" TargetMode="External"/><Relationship Id="rId5" Type="http://schemas.openxmlformats.org/officeDocument/2006/relationships/hyperlink" Target="mailto:patricia.mattis@item.fraunhofer.de"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858000" cy="9906000"/>
          </a:xfrm>
          <a:prstGeom prst="rect">
            <a:avLst/>
          </a:prstGeom>
        </p:spPr>
      </p:pic>
      <p:sp>
        <p:nvSpPr>
          <p:cNvPr id="6" name="Rechteck 5"/>
          <p:cNvSpPr/>
          <p:nvPr/>
        </p:nvSpPr>
        <p:spPr>
          <a:xfrm>
            <a:off x="-11721" y="-11326"/>
            <a:ext cx="2350068" cy="153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350" y="523875"/>
            <a:ext cx="1714500" cy="476250"/>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10436"/>
            <a:ext cx="4876800" cy="1524000"/>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2728312579"/>
              </p:ext>
            </p:extLst>
          </p:nvPr>
        </p:nvGraphicFramePr>
        <p:xfrm>
          <a:off x="11721" y="2670047"/>
          <a:ext cx="6858000" cy="6007674"/>
        </p:xfrm>
        <a:graphic>
          <a:graphicData uri="http://schemas.openxmlformats.org/drawingml/2006/table">
            <a:tbl>
              <a:tblPr firstRow="1" firstCol="1" bandRow="1">
                <a:tableStyleId>{68D230F3-CF80-4859-8CE7-A43EE81993B5}</a:tableStyleId>
              </a:tblPr>
              <a:tblGrid>
                <a:gridCol w="1393333"/>
                <a:gridCol w="5464667"/>
              </a:tblGrid>
              <a:tr h="215886">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Zeit</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solidFill>
                      <a:srgbClr val="179C7D"/>
                    </a:solidFill>
                  </a:tcPr>
                </a:tc>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ea typeface="+mn-ea"/>
                          <a:cs typeface="+mn-cs"/>
                        </a:rPr>
                        <a:t>Thema</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solidFill>
                      <a:srgbClr val="179C7D"/>
                    </a:solidFill>
                  </a:tcPr>
                </a:tc>
              </a:tr>
              <a:tr h="215886">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Ab 09:00</a:t>
                      </a:r>
                    </a:p>
                  </a:txBody>
                  <a:tcPr marL="44780" marR="44780" marT="0" marB="0" anchor="ctr"/>
                </a:tc>
                <a:tc>
                  <a:txBody>
                    <a:bodyPr/>
                    <a:lstStyle/>
                    <a:p>
                      <a:pPr algn="l">
                        <a:lnSpc>
                          <a:spcPct val="107000"/>
                        </a:lnSpc>
                        <a:spcBef>
                          <a:spcPts val="600"/>
                        </a:spcBef>
                        <a:spcAft>
                          <a:spcPts val="600"/>
                        </a:spcAft>
                      </a:pPr>
                      <a:r>
                        <a:rPr lang="en-US" sz="1300" b="1" dirty="0" err="1" smtClean="0">
                          <a:solidFill>
                            <a:schemeClr val="bg1"/>
                          </a:solidFill>
                          <a:effectLst/>
                          <a:latin typeface="Frutiger LT Com 45 Light" panose="020B0303030504020204" pitchFamily="34" charset="0"/>
                        </a:rPr>
                        <a:t>Anmeldung</a:t>
                      </a:r>
                      <a:r>
                        <a:rPr lang="en-US" sz="1300" b="1" dirty="0" smtClean="0">
                          <a:solidFill>
                            <a:schemeClr val="bg1"/>
                          </a:solidFill>
                          <a:effectLst/>
                          <a:latin typeface="Frutiger LT Com 45 Light" panose="020B0303030504020204" pitchFamily="34" charset="0"/>
                        </a:rPr>
                        <a:t> </a:t>
                      </a:r>
                      <a:endParaRPr lang="de-DE" sz="1300" b="1" dirty="0">
                        <a:solidFill>
                          <a:schemeClr val="bg1"/>
                        </a:solidFill>
                        <a:effectLst/>
                        <a:latin typeface="Frutiger LT Com 45 Light" panose="020B0303030504020204" pitchFamily="34" charset="0"/>
                      </a:endParaRPr>
                    </a:p>
                  </a:txBody>
                  <a:tcPr marL="44780" marR="44780" marT="0" marB="0" anchor="ctr"/>
                </a:tc>
              </a:tr>
              <a:tr h="385093">
                <a:tc>
                  <a:txBody>
                    <a:bodyPr/>
                    <a:lstStyle/>
                    <a:p>
                      <a:pPr marL="0" marR="0" lvl="0" indent="0" algn="just" defTabSz="685800" rtl="0" eaLnBrk="1" fontAlgn="auto" latinLnBrk="0" hangingPunct="1">
                        <a:lnSpc>
                          <a:spcPct val="107000"/>
                        </a:lnSpc>
                        <a:spcBef>
                          <a:spcPts val="600"/>
                        </a:spcBef>
                        <a:spcAft>
                          <a:spcPts val="600"/>
                        </a:spcAft>
                        <a:buClrTx/>
                        <a:buSzTx/>
                        <a:buFontTx/>
                        <a:buNone/>
                        <a:tabLst/>
                        <a:defRPr/>
                      </a:pPr>
                      <a:r>
                        <a:rPr lang="de-DE" sz="1300" dirty="0" smtClean="0">
                          <a:solidFill>
                            <a:schemeClr val="bg1"/>
                          </a:solidFill>
                          <a:effectLst/>
                          <a:latin typeface="Frutiger LT Com 45 Light" panose="020B0303030504020204" pitchFamily="34" charset="0"/>
                        </a:rPr>
                        <a:t>09:30 – 09:40</a:t>
                      </a:r>
                      <a:endParaRPr lang="de-DE" sz="13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defRPr/>
                      </a:pPr>
                      <a:r>
                        <a:rPr lang="de-DE" sz="1300" b="1" dirty="0" smtClean="0">
                          <a:solidFill>
                            <a:schemeClr val="bg1"/>
                          </a:solidFill>
                          <a:effectLst/>
                          <a:latin typeface="Frutiger LT Com 45 Light" panose="020B0303030504020204" pitchFamily="34" charset="0"/>
                        </a:rPr>
                        <a:t>Begrüßung</a:t>
                      </a:r>
                      <a:r>
                        <a:rPr lang="de-DE" sz="1300" b="1" dirty="0">
                          <a:solidFill>
                            <a:schemeClr val="bg1"/>
                          </a:solidFill>
                          <a:effectLst/>
                          <a:latin typeface="Frutiger LT Com 45 Light" panose="020B0303030504020204" pitchFamily="34" charset="0"/>
                        </a:rPr>
                        <a:t/>
                      </a:r>
                      <a:br>
                        <a:rPr lang="de-DE" sz="1300" b="1" dirty="0">
                          <a:solidFill>
                            <a:schemeClr val="bg1"/>
                          </a:solidFill>
                          <a:effectLst/>
                          <a:latin typeface="Frutiger LT Com 45 Light" panose="020B0303030504020204" pitchFamily="34" charset="0"/>
                        </a:rPr>
                      </a:br>
                      <a:r>
                        <a:rPr lang="en-US" sz="1100" i="1" dirty="0" smtClean="0">
                          <a:solidFill>
                            <a:schemeClr val="bg1"/>
                          </a:solidFill>
                          <a:effectLst/>
                          <a:latin typeface="Frutiger LT Com 45 Light" panose="020B0303030504020204" pitchFamily="34" charset="0"/>
                        </a:rPr>
                        <a:t>Moderation: Anna</a:t>
                      </a:r>
                      <a:r>
                        <a:rPr lang="en-US" sz="1100" i="1" baseline="0" dirty="0" smtClean="0">
                          <a:solidFill>
                            <a:schemeClr val="bg1"/>
                          </a:solidFill>
                          <a:effectLst/>
                          <a:latin typeface="Frutiger LT Com 45 Light" panose="020B0303030504020204" pitchFamily="34" charset="0"/>
                        </a:rPr>
                        <a:t> Lena Weichaus und Prof. Heike Wachenhausen</a:t>
                      </a:r>
                      <a:endParaRPr lang="de-DE" sz="1100" i="1"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438750">
                <a:tc>
                  <a:txBody>
                    <a:bodyPr/>
                    <a:lstStyle/>
                    <a:p>
                      <a:pPr algn="just">
                        <a:lnSpc>
                          <a:spcPct val="107000"/>
                        </a:lnSpc>
                        <a:spcBef>
                          <a:spcPts val="600"/>
                        </a:spcBef>
                        <a:spcAft>
                          <a:spcPts val="600"/>
                        </a:spcAft>
                      </a:pPr>
                      <a:r>
                        <a:rPr lang="en-US" sz="1300" dirty="0" smtClean="0">
                          <a:solidFill>
                            <a:schemeClr val="bg1"/>
                          </a:solidFill>
                          <a:effectLst/>
                          <a:latin typeface="Frutiger LT Com 45 Light" panose="020B0303030504020204" pitchFamily="34" charset="0"/>
                        </a:rPr>
                        <a:t>09:40 – 10:30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kern="1200" dirty="0" smtClean="0">
                          <a:solidFill>
                            <a:schemeClr val="bg1"/>
                          </a:solidFill>
                          <a:effectLst/>
                          <a:latin typeface="Frutiger LT Com 45 Light" panose="020B0303030504020204" pitchFamily="34" charset="0"/>
                          <a:ea typeface="+mn-ea"/>
                          <a:cs typeface="+mn-cs"/>
                        </a:rPr>
                        <a:t>Technische Einführung 3D-Druck</a:t>
                      </a:r>
                      <a:endParaRPr lang="de-DE" sz="1300" b="1" kern="1200" dirty="0">
                        <a:solidFill>
                          <a:schemeClr val="bg1"/>
                        </a:solidFill>
                        <a:effectLst/>
                        <a:latin typeface="Frutiger LT Com 45 Light" panose="020B0303030504020204" pitchFamily="34" charset="0"/>
                        <a:ea typeface="+mn-ea"/>
                        <a:cs typeface="+mn-cs"/>
                      </a:endParaRPr>
                    </a:p>
                    <a:p>
                      <a:pPr algn="l">
                        <a:lnSpc>
                          <a:spcPct val="100000"/>
                        </a:lnSpc>
                        <a:spcBef>
                          <a:spcPts val="0"/>
                        </a:spcBef>
                        <a:spcAft>
                          <a:spcPts val="0"/>
                        </a:spcAft>
                      </a:pPr>
                      <a:r>
                        <a:rPr lang="en-US" sz="1100" i="1" kern="1200" dirty="0" smtClean="0">
                          <a:solidFill>
                            <a:schemeClr val="bg1"/>
                          </a:solidFill>
                          <a:effectLst/>
                          <a:latin typeface="Frutiger LT Com 45 Light" panose="020B0303030504020204" pitchFamily="34" charset="0"/>
                          <a:ea typeface="+mn-ea"/>
                          <a:cs typeface="+mn-cs"/>
                        </a:rPr>
                        <a:t>Dr. Thomas</a:t>
                      </a:r>
                      <a:r>
                        <a:rPr lang="en-US" sz="1100" i="1" kern="1200" baseline="0" dirty="0" smtClean="0">
                          <a:solidFill>
                            <a:schemeClr val="bg1"/>
                          </a:solidFill>
                          <a:effectLst/>
                          <a:latin typeface="Frutiger LT Com 45 Light" panose="020B0303030504020204" pitchFamily="34" charset="0"/>
                          <a:ea typeface="+mn-ea"/>
                          <a:cs typeface="+mn-cs"/>
                        </a:rPr>
                        <a:t> Friedrich, Fraunhofer IMTE</a:t>
                      </a:r>
                      <a:endParaRPr lang="de-DE" sz="1100" i="1" kern="1200" dirty="0">
                        <a:solidFill>
                          <a:schemeClr val="bg1"/>
                        </a:solidFill>
                        <a:effectLst/>
                        <a:latin typeface="Frutiger LT Com 45 Light" panose="020B0303030504020204" pitchFamily="34" charset="0"/>
                        <a:ea typeface="+mn-ea"/>
                        <a:cs typeface="+mn-cs"/>
                      </a:endParaRPr>
                    </a:p>
                  </a:txBody>
                  <a:tcPr marL="44780" marR="44780" marT="0" marB="0" anchor="ctr"/>
                </a:tc>
              </a:tr>
              <a:tr h="280416">
                <a:tc>
                  <a:txBody>
                    <a:bodyPr/>
                    <a:lstStyle/>
                    <a:p>
                      <a:pPr algn="just">
                        <a:lnSpc>
                          <a:spcPct val="107000"/>
                        </a:lnSpc>
                        <a:spcBef>
                          <a:spcPts val="600"/>
                        </a:spcBef>
                        <a:spcAft>
                          <a:spcPts val="600"/>
                        </a:spcAft>
                      </a:pPr>
                      <a:r>
                        <a:rPr lang="en-US" sz="1300" dirty="0" smtClean="0">
                          <a:solidFill>
                            <a:schemeClr val="bg1"/>
                          </a:solidFill>
                          <a:effectLst/>
                          <a:latin typeface="Frutiger LT Com 45 Light" panose="020B0303030504020204" pitchFamily="34" charset="0"/>
                        </a:rPr>
                        <a:t>10:30 </a:t>
                      </a:r>
                      <a:r>
                        <a:rPr lang="en-US" sz="1300" dirty="0">
                          <a:solidFill>
                            <a:schemeClr val="bg1"/>
                          </a:solidFill>
                          <a:effectLst/>
                          <a:latin typeface="Frutiger LT Com 45 Light" panose="020B0303030504020204" pitchFamily="34" charset="0"/>
                        </a:rPr>
                        <a:t>– </a:t>
                      </a:r>
                      <a:r>
                        <a:rPr lang="en-US" sz="1300" dirty="0" smtClean="0">
                          <a:solidFill>
                            <a:schemeClr val="bg1"/>
                          </a:solidFill>
                          <a:effectLst/>
                          <a:latin typeface="Frutiger LT Com 45 Light" panose="020B0303030504020204" pitchFamily="34" charset="0"/>
                        </a:rPr>
                        <a:t>10:40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kern="1200" dirty="0" smtClean="0">
                          <a:solidFill>
                            <a:schemeClr val="bg1"/>
                          </a:solidFill>
                          <a:effectLst/>
                          <a:latin typeface="Frutiger LT Com 45 Light" panose="020B0303030504020204" pitchFamily="34" charset="0"/>
                          <a:ea typeface="+mn-ea"/>
                          <a:cs typeface="+mn-cs"/>
                        </a:rPr>
                        <a:t>Kaffeepause</a:t>
                      </a:r>
                      <a:endParaRPr lang="de-DE" sz="1300" b="1" kern="1200" dirty="0">
                        <a:solidFill>
                          <a:schemeClr val="bg1"/>
                        </a:solidFill>
                        <a:effectLst/>
                        <a:latin typeface="Frutiger LT Com 45 Light" panose="020B0303030504020204" pitchFamily="34" charset="0"/>
                        <a:ea typeface="+mn-ea"/>
                        <a:cs typeface="+mn-cs"/>
                      </a:endParaRPr>
                    </a:p>
                  </a:txBody>
                  <a:tcPr marL="44780" marR="44780" marT="0" marB="0" anchor="ctr"/>
                </a:tc>
              </a:tr>
              <a:tr h="471424">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10:40 – 11</a:t>
                      </a:r>
                      <a:r>
                        <a:rPr lang="de-DE" sz="1300" baseline="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:10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smtClean="0">
                          <a:solidFill>
                            <a:schemeClr val="bg1"/>
                          </a:solidFill>
                          <a:effectLst/>
                          <a:latin typeface="Frutiger LT Com 45 Light" panose="020B0303030504020204" pitchFamily="34" charset="0"/>
                        </a:rPr>
                        <a:t>Produktabgrenzung</a:t>
                      </a:r>
                      <a:r>
                        <a:rPr lang="de-DE" sz="1300" b="1" baseline="0" dirty="0" smtClean="0">
                          <a:solidFill>
                            <a:schemeClr val="bg1"/>
                          </a:solidFill>
                          <a:effectLst/>
                          <a:latin typeface="Frutiger LT Com 45 Light" panose="020B0303030504020204" pitchFamily="34" charset="0"/>
                        </a:rPr>
                        <a:t> und Konformitätsbewertung</a:t>
                      </a:r>
                      <a:endParaRPr lang="de-DE" sz="1300" b="1" dirty="0" smtClean="0">
                        <a:solidFill>
                          <a:schemeClr val="bg1"/>
                        </a:solidFill>
                        <a:effectLst/>
                        <a:latin typeface="Frutiger LT Com 45 Light" panose="020B0303030504020204" pitchFamily="34" charset="0"/>
                      </a:endParaRPr>
                    </a:p>
                    <a:p>
                      <a:pPr algn="l">
                        <a:lnSpc>
                          <a:spcPct val="100000"/>
                        </a:lnSpc>
                        <a:spcBef>
                          <a:spcPts val="0"/>
                        </a:spcBef>
                        <a:spcAft>
                          <a:spcPts val="0"/>
                        </a:spcAft>
                      </a:pPr>
                      <a:r>
                        <a:rPr lang="de-DE" sz="1000" i="1" dirty="0" smtClean="0">
                          <a:solidFill>
                            <a:schemeClr val="bg1"/>
                          </a:solidFill>
                          <a:effectLst/>
                          <a:latin typeface="Frutiger LT Com 45 Light" panose="020B0303030504020204" pitchFamily="34" charset="0"/>
                        </a:rPr>
                        <a:t>Prof. Folker Spitzenberger,</a:t>
                      </a:r>
                      <a:r>
                        <a:rPr lang="de-DE" sz="1000" i="1" baseline="0" dirty="0" smtClean="0">
                          <a:solidFill>
                            <a:schemeClr val="bg1"/>
                          </a:solidFill>
                          <a:effectLst/>
                          <a:latin typeface="Frutiger LT Com 45 Light" panose="020B0303030504020204" pitchFamily="34" charset="0"/>
                        </a:rPr>
                        <a:t> TH Lübeck und Fraunhofer IMTE</a:t>
                      </a:r>
                      <a:endParaRPr lang="de-DE" sz="1100" i="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353568">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11:10 </a:t>
                      </a:r>
                      <a:r>
                        <a:rPr lang="de-DE" sz="1300" dirty="0">
                          <a:solidFill>
                            <a:schemeClr val="bg1"/>
                          </a:solidFill>
                          <a:effectLst/>
                          <a:latin typeface="Frutiger LT Com 45 Light" panose="020B0303030504020204" pitchFamily="34" charset="0"/>
                        </a:rPr>
                        <a:t>– </a:t>
                      </a:r>
                      <a:r>
                        <a:rPr lang="de-DE" sz="1300" dirty="0" smtClean="0">
                          <a:solidFill>
                            <a:schemeClr val="bg1"/>
                          </a:solidFill>
                          <a:effectLst/>
                          <a:latin typeface="Frutiger LT Com 45 Light" panose="020B0303030504020204" pitchFamily="34" charset="0"/>
                        </a:rPr>
                        <a:t>11:40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smtClean="0">
                          <a:solidFill>
                            <a:schemeClr val="bg1"/>
                          </a:solidFill>
                          <a:effectLst/>
                          <a:latin typeface="Frutiger LT Com 45 Light" panose="020B0303030504020204" pitchFamily="34" charset="0"/>
                        </a:rPr>
                        <a:t>Rechtliche Aspekte</a:t>
                      </a:r>
                      <a:r>
                        <a:rPr lang="de-DE" sz="1300" b="1" baseline="0" dirty="0" smtClean="0">
                          <a:solidFill>
                            <a:schemeClr val="bg1"/>
                          </a:solidFill>
                          <a:effectLst/>
                          <a:latin typeface="Frutiger LT Com 45 Light" panose="020B0303030504020204" pitchFamily="34" charset="0"/>
                        </a:rPr>
                        <a:t> bei personalisierten Medizinprodukten</a:t>
                      </a:r>
                      <a:endParaRPr lang="de-DE" sz="1300" b="1" dirty="0" smtClean="0">
                        <a:solidFill>
                          <a:schemeClr val="bg1"/>
                        </a:solidFill>
                        <a:effectLst/>
                        <a:latin typeface="Frutiger LT Com 45 Light" panose="020B0303030504020204" pitchFamily="34" charset="0"/>
                      </a:endParaRPr>
                    </a:p>
                    <a:p>
                      <a:pPr algn="l">
                        <a:lnSpc>
                          <a:spcPct val="100000"/>
                        </a:lnSpc>
                        <a:spcBef>
                          <a:spcPts val="0"/>
                        </a:spcBef>
                        <a:spcAft>
                          <a:spcPts val="0"/>
                        </a:spcAft>
                      </a:pPr>
                      <a:r>
                        <a:rPr lang="de-DE" sz="1100" i="1" dirty="0" smtClean="0">
                          <a:solidFill>
                            <a:schemeClr val="bg1"/>
                          </a:solidFill>
                          <a:effectLst/>
                          <a:latin typeface="Frutiger LT Com 45 Light" panose="020B0303030504020204" pitchFamily="34" charset="0"/>
                        </a:rPr>
                        <a:t>Prof</a:t>
                      </a:r>
                      <a:r>
                        <a:rPr lang="de-DE" sz="1100" i="1" baseline="0" dirty="0" smtClean="0">
                          <a:solidFill>
                            <a:schemeClr val="bg1"/>
                          </a:solidFill>
                          <a:effectLst/>
                          <a:latin typeface="Frutiger LT Com 45 Light" panose="020B0303030504020204" pitchFamily="34" charset="0"/>
                        </a:rPr>
                        <a:t>. Heike Wachenhausen, Wachenhausen Rechtsanwälte</a:t>
                      </a:r>
                      <a:endParaRPr lang="de-DE" sz="1100" i="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176784">
                <a:tc>
                  <a:txBody>
                    <a:bodyPr/>
                    <a:lstStyle/>
                    <a:p>
                      <a:pPr algn="just">
                        <a:lnSpc>
                          <a:spcPct val="107000"/>
                        </a:lnSpc>
                        <a:spcBef>
                          <a:spcPts val="600"/>
                        </a:spcBef>
                        <a:spcAft>
                          <a:spcPts val="600"/>
                        </a:spcAft>
                      </a:pPr>
                      <a:r>
                        <a:rPr lang="de-DE" sz="1300" smtClean="0">
                          <a:solidFill>
                            <a:schemeClr val="bg1"/>
                          </a:solidFill>
                          <a:effectLst/>
                          <a:latin typeface="Frutiger LT Com 45 Light" panose="020B0303030504020204" pitchFamily="34" charset="0"/>
                        </a:rPr>
                        <a:t>11.40 </a:t>
                      </a:r>
                      <a:r>
                        <a:rPr lang="de-DE" sz="1300">
                          <a:solidFill>
                            <a:schemeClr val="bg1"/>
                          </a:solidFill>
                          <a:effectLst/>
                          <a:latin typeface="Frutiger LT Com 45 Light" panose="020B0303030504020204" pitchFamily="34" charset="0"/>
                        </a:rPr>
                        <a:t>– </a:t>
                      </a:r>
                      <a:r>
                        <a:rPr lang="de-DE" sz="1300" smtClean="0">
                          <a:solidFill>
                            <a:schemeClr val="bg1"/>
                          </a:solidFill>
                          <a:effectLst/>
                          <a:latin typeface="Frutiger LT Com 45 Light" panose="020B0303030504020204" pitchFamily="34" charset="0"/>
                        </a:rPr>
                        <a:t>11.50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7000"/>
                        </a:lnSpc>
                        <a:spcBef>
                          <a:spcPts val="600"/>
                        </a:spcBef>
                        <a:spcAft>
                          <a:spcPts val="600"/>
                        </a:spcAft>
                      </a:pPr>
                      <a:r>
                        <a:rPr lang="de-DE" sz="1300" b="1" dirty="0" smtClean="0">
                          <a:solidFill>
                            <a:schemeClr val="bg1"/>
                          </a:solidFill>
                          <a:effectLst/>
                          <a:latin typeface="Frutiger LT Com 45 Light" panose="020B0303030504020204" pitchFamily="34" charset="0"/>
                        </a:rPr>
                        <a:t>Pause</a:t>
                      </a:r>
                      <a:endParaRPr lang="de-DE" sz="1300" b="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743077">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11:50 – 12:30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7000"/>
                        </a:lnSpc>
                        <a:spcBef>
                          <a:spcPts val="600"/>
                        </a:spcBef>
                        <a:spcAft>
                          <a:spcPts val="600"/>
                        </a:spcAft>
                      </a:pPr>
                      <a:r>
                        <a:rPr lang="de-DE" sz="1300" b="1"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Round Table – </a:t>
                      </a:r>
                      <a:r>
                        <a:rPr lang="de-DE" sz="1300" b="1" kern="12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PMD und Point-</a:t>
                      </a:r>
                      <a:r>
                        <a:rPr lang="de-DE" sz="1300" b="1" kern="1200" dirty="0" err="1"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of</a:t>
                      </a:r>
                      <a:r>
                        <a:rPr lang="de-DE" sz="1300" b="1" kern="12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-Care-Manufacturing</a:t>
                      </a:r>
                      <a:r>
                        <a:rPr lang="de-DE" sz="1300" b="1" kern="12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
                      </a:r>
                      <a:br>
                        <a:rPr lang="de-DE" sz="1300" b="1" kern="12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br>
                      <a:r>
                        <a:rPr lang="de-DE" sz="1100" i="1" dirty="0" smtClean="0">
                          <a:solidFill>
                            <a:schemeClr val="bg1"/>
                          </a:solidFill>
                          <a:effectLst/>
                          <a:latin typeface="Frutiger LT Com 45 Light" panose="020B0303030504020204" pitchFamily="34" charset="0"/>
                        </a:rPr>
                        <a:t>Prof. Spitzenberger, Prof. Wachenhausen, Moderation: Anna Lena Weichaus</a:t>
                      </a:r>
                      <a:r>
                        <a:rPr lang="de-DE" sz="1100" i="1" baseline="0" dirty="0" smtClean="0">
                          <a:solidFill>
                            <a:schemeClr val="bg1"/>
                          </a:solidFill>
                          <a:effectLst/>
                          <a:latin typeface="Frutiger LT Com 45 Light" panose="020B0303030504020204" pitchFamily="34" charset="0"/>
                        </a:rPr>
                        <a:t> und </a:t>
                      </a:r>
                      <a:br>
                        <a:rPr lang="de-DE" sz="1100" i="1" baseline="0" dirty="0" smtClean="0">
                          <a:solidFill>
                            <a:schemeClr val="bg1"/>
                          </a:solidFill>
                          <a:effectLst/>
                          <a:latin typeface="Frutiger LT Com 45 Light" panose="020B0303030504020204" pitchFamily="34" charset="0"/>
                        </a:rPr>
                      </a:br>
                      <a:r>
                        <a:rPr lang="de-DE" sz="1100" i="1" baseline="0" dirty="0" smtClean="0">
                          <a:solidFill>
                            <a:schemeClr val="bg1"/>
                          </a:solidFill>
                          <a:effectLst/>
                          <a:latin typeface="Frutiger LT Com 45 Light" panose="020B0303030504020204" pitchFamily="34" charset="0"/>
                        </a:rPr>
                        <a:t>Dr. Kristina Lachmann – Experten-Interviews mit Industrie-Teilnehmer*innen</a:t>
                      </a:r>
                      <a:endParaRPr lang="de-DE" sz="1100" b="1" kern="12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195897">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12:30 – 13:00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7000"/>
                        </a:lnSpc>
                        <a:spcBef>
                          <a:spcPts val="600"/>
                        </a:spcBef>
                        <a:spcAft>
                          <a:spcPts val="600"/>
                        </a:spcAft>
                      </a:pPr>
                      <a:r>
                        <a:rPr lang="de-DE" sz="1300" b="1" kern="12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Mittagessen und Networking</a:t>
                      </a:r>
                    </a:p>
                  </a:txBody>
                  <a:tcPr marL="44780" marR="44780" marT="0" marB="0" anchor="ctr"/>
                </a:tc>
              </a:tr>
              <a:tr h="494918">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13:10 </a:t>
                      </a:r>
                      <a:r>
                        <a:rPr lang="de-DE" sz="1300" dirty="0">
                          <a:solidFill>
                            <a:schemeClr val="bg1"/>
                          </a:solidFill>
                          <a:effectLst/>
                          <a:latin typeface="Frutiger LT Com 45 Light" panose="020B0303030504020204" pitchFamily="34" charset="0"/>
                        </a:rPr>
                        <a:t>– </a:t>
                      </a:r>
                      <a:r>
                        <a:rPr lang="de-DE" sz="1300" dirty="0" smtClean="0">
                          <a:solidFill>
                            <a:schemeClr val="bg1"/>
                          </a:solidFill>
                          <a:effectLst/>
                          <a:latin typeface="Frutiger LT Com 45 Light" panose="020B0303030504020204" pitchFamily="34" charset="0"/>
                        </a:rPr>
                        <a:t>13:40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smtClean="0">
                          <a:solidFill>
                            <a:schemeClr val="bg1"/>
                          </a:solidFill>
                          <a:effectLst/>
                          <a:latin typeface="Frutiger LT Com 45 Light" panose="020B0303030504020204" pitchFamily="34" charset="0"/>
                        </a:rPr>
                        <a:t>Fallstudie 1: Additiv</a:t>
                      </a:r>
                      <a:r>
                        <a:rPr lang="de-DE" sz="1300" b="1" baseline="0" dirty="0" smtClean="0">
                          <a:solidFill>
                            <a:schemeClr val="bg1"/>
                          </a:solidFill>
                          <a:effectLst/>
                          <a:latin typeface="Frutiger LT Com 45 Light" panose="020B0303030504020204" pitchFamily="34" charset="0"/>
                        </a:rPr>
                        <a:t> </a:t>
                      </a:r>
                      <a:r>
                        <a:rPr lang="de-DE" sz="1300" b="1" dirty="0" smtClean="0">
                          <a:solidFill>
                            <a:schemeClr val="bg1"/>
                          </a:solidFill>
                          <a:effectLst/>
                          <a:latin typeface="Frutiger LT Com 45 Light" panose="020B0303030504020204" pitchFamily="34" charset="0"/>
                        </a:rPr>
                        <a:t>hergestellte Medizinprodukte </a:t>
                      </a:r>
                    </a:p>
                    <a:p>
                      <a:pPr algn="l">
                        <a:lnSpc>
                          <a:spcPct val="100000"/>
                        </a:lnSpc>
                        <a:spcBef>
                          <a:spcPts val="0"/>
                        </a:spcBef>
                        <a:spcAft>
                          <a:spcPts val="0"/>
                        </a:spcAft>
                      </a:pPr>
                      <a:r>
                        <a:rPr lang="en-US" sz="1100" i="1" dirty="0" smtClean="0">
                          <a:solidFill>
                            <a:schemeClr val="bg1"/>
                          </a:solidFill>
                          <a:effectLst/>
                          <a:latin typeface="Frutiger LT Com 45 Light" panose="020B0303030504020204" pitchFamily="34" charset="0"/>
                        </a:rPr>
                        <a:t>Dr. Thomas Friedrich</a:t>
                      </a:r>
                      <a:r>
                        <a:rPr lang="en-US" sz="1100" i="1" baseline="0" dirty="0" smtClean="0">
                          <a:solidFill>
                            <a:schemeClr val="bg1"/>
                          </a:solidFill>
                          <a:effectLst/>
                          <a:latin typeface="Frutiger LT Com 45 Light" panose="020B0303030504020204" pitchFamily="34" charset="0"/>
                        </a:rPr>
                        <a:t> und Prof.</a:t>
                      </a:r>
                      <a:r>
                        <a:rPr lang="en-US" sz="1100" i="1" dirty="0" smtClean="0">
                          <a:solidFill>
                            <a:schemeClr val="bg1"/>
                          </a:solidFill>
                          <a:effectLst/>
                          <a:latin typeface="Frutiger LT Com 45 Light" panose="020B0303030504020204" pitchFamily="34" charset="0"/>
                        </a:rPr>
                        <a:t> Thorsten Buzug, Fraunhofer IMTE</a:t>
                      </a:r>
                      <a:endParaRPr lang="de-DE" sz="1100" i="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479678">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13:40 </a:t>
                      </a:r>
                      <a:r>
                        <a:rPr lang="de-DE" sz="1300" dirty="0">
                          <a:solidFill>
                            <a:schemeClr val="bg1"/>
                          </a:solidFill>
                          <a:effectLst/>
                          <a:latin typeface="Frutiger LT Com 45 Light" panose="020B0303030504020204" pitchFamily="34" charset="0"/>
                        </a:rPr>
                        <a:t>– </a:t>
                      </a:r>
                      <a:r>
                        <a:rPr lang="de-DE" sz="1300" dirty="0" smtClean="0">
                          <a:solidFill>
                            <a:schemeClr val="bg1"/>
                          </a:solidFill>
                          <a:effectLst/>
                          <a:latin typeface="Frutiger LT Com 45 Light" panose="020B0303030504020204" pitchFamily="34" charset="0"/>
                        </a:rPr>
                        <a:t>14:10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smtClean="0">
                          <a:solidFill>
                            <a:schemeClr val="bg1"/>
                          </a:solidFill>
                          <a:effectLst/>
                          <a:latin typeface="Frutiger LT Com 45 Light" panose="020B0303030504020204" pitchFamily="34" charset="0"/>
                        </a:rPr>
                        <a:t>Fallstudie 2: Beschichtungen – Möglichkeiten und Vorteile</a:t>
                      </a:r>
                    </a:p>
                    <a:p>
                      <a:pPr algn="l">
                        <a:lnSpc>
                          <a:spcPct val="100000"/>
                        </a:lnSpc>
                        <a:spcBef>
                          <a:spcPts val="0"/>
                        </a:spcBef>
                        <a:spcAft>
                          <a:spcPts val="0"/>
                        </a:spcAft>
                      </a:pPr>
                      <a:r>
                        <a:rPr lang="de-DE" sz="1100" i="1" dirty="0" smtClean="0">
                          <a:solidFill>
                            <a:schemeClr val="bg1"/>
                          </a:solidFill>
                          <a:effectLst/>
                          <a:latin typeface="Frutiger LT Com 45 Light" panose="020B0303030504020204" pitchFamily="34" charset="0"/>
                        </a:rPr>
                        <a:t>Dr. Kristina Lachmann</a:t>
                      </a:r>
                      <a:r>
                        <a:rPr lang="de-DE" sz="1100" i="1" baseline="0" dirty="0" smtClean="0">
                          <a:solidFill>
                            <a:schemeClr val="bg1"/>
                          </a:solidFill>
                          <a:effectLst/>
                          <a:latin typeface="Frutiger LT Com 45 Light" panose="020B0303030504020204" pitchFamily="34" charset="0"/>
                        </a:rPr>
                        <a:t> und</a:t>
                      </a:r>
                      <a:r>
                        <a:rPr lang="de-DE" sz="1100" i="1" dirty="0" smtClean="0">
                          <a:solidFill>
                            <a:schemeClr val="bg1"/>
                          </a:solidFill>
                          <a:effectLst/>
                          <a:latin typeface="Frutiger LT Com 45 Light" panose="020B0303030504020204" pitchFamily="34" charset="0"/>
                        </a:rPr>
                        <a:t> Prof. Michael </a:t>
                      </a:r>
                      <a:r>
                        <a:rPr lang="de-DE" sz="1100" i="1" dirty="0">
                          <a:solidFill>
                            <a:schemeClr val="bg1"/>
                          </a:solidFill>
                          <a:effectLst/>
                          <a:latin typeface="Frutiger LT Com 45 Light" panose="020B0303030504020204" pitchFamily="34" charset="0"/>
                        </a:rPr>
                        <a:t>Thomas, </a:t>
                      </a:r>
                      <a:r>
                        <a:rPr lang="de-DE" sz="1100" i="1" dirty="0" smtClean="0">
                          <a:solidFill>
                            <a:schemeClr val="bg1"/>
                          </a:solidFill>
                          <a:effectLst/>
                          <a:latin typeface="Frutiger LT Com 45 Light" panose="020B0303030504020204" pitchFamily="34" charset="0"/>
                        </a:rPr>
                        <a:t>Fraunhofer IST</a:t>
                      </a:r>
                      <a:endParaRPr lang="de-DE" sz="1100" i="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543686">
                <a:tc>
                  <a:txBody>
                    <a:bodyPr/>
                    <a:lstStyle/>
                    <a:p>
                      <a:pPr algn="just">
                        <a:lnSpc>
                          <a:spcPct val="107000"/>
                        </a:lnSpc>
                        <a:spcBef>
                          <a:spcPts val="600"/>
                        </a:spcBef>
                        <a:spcAft>
                          <a:spcPts val="600"/>
                        </a:spcAft>
                      </a:pPr>
                      <a:r>
                        <a:rPr lang="en-US" sz="1300" dirty="0" smtClean="0">
                          <a:solidFill>
                            <a:schemeClr val="bg1"/>
                          </a:solidFill>
                          <a:effectLst/>
                          <a:latin typeface="Frutiger LT Com 45 Light" panose="020B0303030504020204" pitchFamily="34" charset="0"/>
                        </a:rPr>
                        <a:t>14:10 </a:t>
                      </a:r>
                      <a:r>
                        <a:rPr lang="en-US" sz="1300" dirty="0">
                          <a:solidFill>
                            <a:schemeClr val="bg1"/>
                          </a:solidFill>
                          <a:effectLst/>
                          <a:latin typeface="Frutiger LT Com 45 Light" panose="020B0303030504020204" pitchFamily="34" charset="0"/>
                        </a:rPr>
                        <a:t>– </a:t>
                      </a:r>
                      <a:r>
                        <a:rPr lang="en-US" sz="1300" dirty="0" smtClean="0">
                          <a:solidFill>
                            <a:schemeClr val="bg1"/>
                          </a:solidFill>
                          <a:effectLst/>
                          <a:latin typeface="Frutiger LT Com 45 Light" panose="020B0303030504020204" pitchFamily="34" charset="0"/>
                        </a:rPr>
                        <a:t>14:40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smtClean="0">
                          <a:solidFill>
                            <a:schemeClr val="bg1"/>
                          </a:solidFill>
                          <a:effectLst/>
                          <a:latin typeface="Frutiger LT Com 45 Light" panose="020B0303030504020204" pitchFamily="34" charset="0"/>
                        </a:rPr>
                        <a:t>Fallstudie 3: Personalisierte 3D-gedruckte Implantate und</a:t>
                      </a:r>
                      <a:r>
                        <a:rPr lang="de-DE" sz="1300" b="1" baseline="0" dirty="0" smtClean="0">
                          <a:solidFill>
                            <a:schemeClr val="bg1"/>
                          </a:solidFill>
                          <a:effectLst/>
                          <a:latin typeface="Frutiger LT Com 45 Light" panose="020B0303030504020204" pitchFamily="34" charset="0"/>
                        </a:rPr>
                        <a:t> Regulatorik</a:t>
                      </a:r>
                      <a:endParaRPr lang="de-DE" sz="1300" b="1" dirty="0" smtClean="0">
                        <a:solidFill>
                          <a:schemeClr val="bg1"/>
                        </a:solidFill>
                        <a:effectLst/>
                        <a:latin typeface="Frutiger LT Com 45 Light" panose="020B0303030504020204" pitchFamily="34" charset="0"/>
                      </a:endParaRPr>
                    </a:p>
                    <a:p>
                      <a:pPr algn="l">
                        <a:lnSpc>
                          <a:spcPct val="100000"/>
                        </a:lnSpc>
                        <a:spcBef>
                          <a:spcPts val="0"/>
                        </a:spcBef>
                        <a:spcAft>
                          <a:spcPts val="0"/>
                        </a:spcAft>
                      </a:pPr>
                      <a:r>
                        <a:rPr lang="en-US" sz="1100" i="1" dirty="0" smtClean="0">
                          <a:solidFill>
                            <a:schemeClr val="bg1"/>
                          </a:solidFill>
                          <a:effectLst/>
                          <a:latin typeface="Frutiger LT Com 45 Light" panose="020B0303030504020204" pitchFamily="34" charset="0"/>
                        </a:rPr>
                        <a:t>Prof.</a:t>
                      </a:r>
                      <a:r>
                        <a:rPr lang="en-US" sz="1100" i="1" baseline="0" dirty="0" smtClean="0">
                          <a:solidFill>
                            <a:schemeClr val="bg1"/>
                          </a:solidFill>
                          <a:effectLst/>
                          <a:latin typeface="Frutiger LT Com 45 Light" panose="020B0303030504020204" pitchFamily="34" charset="0"/>
                        </a:rPr>
                        <a:t> </a:t>
                      </a:r>
                      <a:r>
                        <a:rPr lang="en-US" sz="1100" i="1" dirty="0" smtClean="0">
                          <a:solidFill>
                            <a:schemeClr val="bg1"/>
                          </a:solidFill>
                          <a:effectLst/>
                          <a:latin typeface="Frutiger LT Com 45 Light" panose="020B0303030504020204" pitchFamily="34" charset="0"/>
                        </a:rPr>
                        <a:t>Theodor Doll</a:t>
                      </a:r>
                      <a:r>
                        <a:rPr lang="en-US" sz="1100" i="1" baseline="0" dirty="0" smtClean="0">
                          <a:solidFill>
                            <a:schemeClr val="bg1"/>
                          </a:solidFill>
                          <a:effectLst/>
                          <a:latin typeface="Frutiger LT Com 45 Light" panose="020B0303030504020204" pitchFamily="34" charset="0"/>
                        </a:rPr>
                        <a:t> und</a:t>
                      </a:r>
                      <a:r>
                        <a:rPr lang="en-US" sz="1100" i="1" dirty="0" smtClean="0">
                          <a:solidFill>
                            <a:schemeClr val="bg1"/>
                          </a:solidFill>
                          <a:effectLst/>
                          <a:latin typeface="Frutiger LT Com 45 Light" panose="020B0303030504020204" pitchFamily="34" charset="0"/>
                        </a:rPr>
                        <a:t> Dr. Jörn </a:t>
                      </a:r>
                      <a:r>
                        <a:rPr lang="en-US" sz="1100" i="1" dirty="0">
                          <a:solidFill>
                            <a:schemeClr val="bg1"/>
                          </a:solidFill>
                          <a:effectLst/>
                          <a:latin typeface="Frutiger LT Com 45 Light" panose="020B0303030504020204" pitchFamily="34" charset="0"/>
                        </a:rPr>
                        <a:t>Reinders, </a:t>
                      </a:r>
                      <a:r>
                        <a:rPr lang="en-US" sz="1100" i="1" dirty="0" smtClean="0">
                          <a:solidFill>
                            <a:schemeClr val="bg1"/>
                          </a:solidFill>
                          <a:effectLst/>
                          <a:latin typeface="Frutiger LT Com 45 Light" panose="020B0303030504020204" pitchFamily="34" charset="0"/>
                        </a:rPr>
                        <a:t>Fraunhofer ITEM</a:t>
                      </a:r>
                    </a:p>
                  </a:txBody>
                  <a:tcPr marL="44780" marR="44780" marT="0" marB="0" anchor="ctr"/>
                </a:tc>
              </a:tr>
              <a:tr h="187070">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14:40 – 14:50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en-US" sz="1300" b="1" kern="1200" dirty="0" err="1"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rPr>
                        <a:t>Kaffeepause</a:t>
                      </a:r>
                      <a:endParaRPr lang="en-US" sz="1300" b="1" kern="1200"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425072">
                <a:tc>
                  <a:txBody>
                    <a:bodyPr/>
                    <a:lstStyle/>
                    <a:p>
                      <a:pPr algn="just">
                        <a:lnSpc>
                          <a:spcPct val="107000"/>
                        </a:lnSpc>
                        <a:spcBef>
                          <a:spcPts val="600"/>
                        </a:spcBef>
                        <a:spcAft>
                          <a:spcPts val="600"/>
                        </a:spcAft>
                      </a:pPr>
                      <a:r>
                        <a:rPr lang="en-US" sz="1300" dirty="0" smtClean="0">
                          <a:solidFill>
                            <a:schemeClr val="bg1"/>
                          </a:solidFill>
                          <a:effectLst/>
                          <a:latin typeface="Frutiger LT Com 45 Light" panose="020B0303030504020204" pitchFamily="34" charset="0"/>
                        </a:rPr>
                        <a:t>14:50 – 15:20</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en-US" sz="1300" b="1" dirty="0" err="1" smtClean="0">
                          <a:solidFill>
                            <a:schemeClr val="bg1"/>
                          </a:solidFill>
                          <a:effectLst/>
                          <a:latin typeface="Frutiger LT Com 45 Light" panose="020B0303030504020204" pitchFamily="34" charset="0"/>
                        </a:rPr>
                        <a:t>Diskussion</a:t>
                      </a:r>
                      <a:r>
                        <a:rPr lang="en-US" sz="1300" b="1" dirty="0" smtClean="0">
                          <a:solidFill>
                            <a:schemeClr val="bg1"/>
                          </a:solidFill>
                          <a:effectLst/>
                          <a:latin typeface="Frutiger LT Com 45 Light" panose="020B0303030504020204" pitchFamily="34" charset="0"/>
                        </a:rPr>
                        <a:t> der </a:t>
                      </a:r>
                      <a:r>
                        <a:rPr lang="en-US" sz="1300" b="1" dirty="0" err="1" smtClean="0">
                          <a:solidFill>
                            <a:schemeClr val="bg1"/>
                          </a:solidFill>
                          <a:effectLst/>
                          <a:latin typeface="Frutiger LT Com 45 Light" panose="020B0303030504020204" pitchFamily="34" charset="0"/>
                        </a:rPr>
                        <a:t>Fallbeispiele</a:t>
                      </a:r>
                      <a:r>
                        <a:rPr lang="en-US" sz="1300" b="1" dirty="0" smtClean="0">
                          <a:solidFill>
                            <a:schemeClr val="bg1"/>
                          </a:solidFill>
                          <a:effectLst/>
                          <a:latin typeface="Frutiger LT Com 45 Light" panose="020B0303030504020204" pitchFamily="34" charset="0"/>
                        </a:rPr>
                        <a:t> im Plenum</a:t>
                      </a:r>
                    </a:p>
                    <a:p>
                      <a:pPr algn="l">
                        <a:lnSpc>
                          <a:spcPct val="100000"/>
                        </a:lnSpc>
                        <a:spcBef>
                          <a:spcPts val="0"/>
                        </a:spcBef>
                        <a:spcAft>
                          <a:spcPts val="0"/>
                        </a:spcAft>
                      </a:pPr>
                      <a:r>
                        <a:rPr lang="de-DE" sz="1100" i="1" dirty="0" smtClean="0">
                          <a:solidFill>
                            <a:schemeClr val="bg1"/>
                          </a:solidFill>
                          <a:effectLst/>
                          <a:latin typeface="Frutiger LT Com 45 Light" panose="020B0303030504020204" pitchFamily="34" charset="0"/>
                        </a:rPr>
                        <a:t>Moderation: Anna Lena </a:t>
                      </a:r>
                      <a:r>
                        <a:rPr lang="de-DE" sz="1100" i="1" dirty="0" err="1" smtClean="0">
                          <a:solidFill>
                            <a:schemeClr val="bg1"/>
                          </a:solidFill>
                          <a:effectLst/>
                          <a:latin typeface="Frutiger LT Com 45 Light" panose="020B0303030504020204" pitchFamily="34" charset="0"/>
                        </a:rPr>
                        <a:t>Weichaus</a:t>
                      </a:r>
                      <a:r>
                        <a:rPr lang="de-DE" sz="1100" i="1" dirty="0" smtClean="0">
                          <a:solidFill>
                            <a:schemeClr val="bg1"/>
                          </a:solidFill>
                          <a:effectLst/>
                          <a:latin typeface="Frutiger LT Com 45 Light" panose="020B0303030504020204" pitchFamily="34" charset="0"/>
                        </a:rPr>
                        <a:t> und Prof. Folker Spitzenberger</a:t>
                      </a:r>
                      <a:endParaRPr lang="de-DE" sz="1100" i="1"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r h="285687">
                <a:tc>
                  <a:txBody>
                    <a:bodyPr/>
                    <a:lstStyle/>
                    <a:p>
                      <a:pPr algn="just">
                        <a:lnSpc>
                          <a:spcPct val="107000"/>
                        </a:lnSpc>
                        <a:spcBef>
                          <a:spcPts val="600"/>
                        </a:spcBef>
                        <a:spcAft>
                          <a:spcPts val="600"/>
                        </a:spcAft>
                      </a:pPr>
                      <a:r>
                        <a:rPr lang="de-DE" sz="1300" dirty="0" smtClean="0">
                          <a:solidFill>
                            <a:schemeClr val="bg1"/>
                          </a:solidFill>
                          <a:effectLst/>
                          <a:latin typeface="Frutiger LT Com 45 Light" panose="020B0303030504020204" pitchFamily="34" charset="0"/>
                        </a:rPr>
                        <a:t>Ab 15:30 </a:t>
                      </a:r>
                      <a:endParaRPr lang="de-DE" sz="1300" dirty="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c>
                  <a:txBody>
                    <a:bodyPr/>
                    <a:lstStyle/>
                    <a:p>
                      <a:pPr algn="l">
                        <a:lnSpc>
                          <a:spcPct val="100000"/>
                        </a:lnSpc>
                        <a:spcBef>
                          <a:spcPts val="0"/>
                        </a:spcBef>
                        <a:spcAft>
                          <a:spcPts val="0"/>
                        </a:spcAft>
                      </a:pPr>
                      <a:r>
                        <a:rPr lang="de-DE" sz="1300" b="1" dirty="0" err="1" smtClean="0">
                          <a:solidFill>
                            <a:schemeClr val="bg1"/>
                          </a:solidFill>
                          <a:effectLst/>
                          <a:latin typeface="Frutiger LT Com 45 Light" panose="020B0303030504020204" pitchFamily="34" charset="0"/>
                        </a:rPr>
                        <a:t>Get</a:t>
                      </a:r>
                      <a:r>
                        <a:rPr lang="de-DE" sz="1300" b="1" dirty="0" smtClean="0">
                          <a:solidFill>
                            <a:schemeClr val="bg1"/>
                          </a:solidFill>
                          <a:effectLst/>
                          <a:latin typeface="Frutiger LT Com 45 Light" panose="020B0303030504020204" pitchFamily="34" charset="0"/>
                        </a:rPr>
                        <a:t> </a:t>
                      </a:r>
                      <a:r>
                        <a:rPr lang="de-DE" sz="1300" b="1" dirty="0" err="1" smtClean="0">
                          <a:solidFill>
                            <a:schemeClr val="bg1"/>
                          </a:solidFill>
                          <a:effectLst/>
                          <a:latin typeface="Frutiger LT Com 45 Light" panose="020B0303030504020204" pitchFamily="34" charset="0"/>
                        </a:rPr>
                        <a:t>Together</a:t>
                      </a:r>
                      <a:endParaRPr lang="de-DE" sz="1300" b="1" dirty="0" smtClean="0">
                        <a:solidFill>
                          <a:schemeClr val="bg1"/>
                        </a:solidFill>
                        <a:effectLst/>
                        <a:latin typeface="Frutiger LT Com 45 Light" panose="020B0303030504020204" pitchFamily="34" charset="0"/>
                        <a:ea typeface="Calibri" panose="020F0502020204030204" pitchFamily="34" charset="0"/>
                        <a:cs typeface="Times New Roman" panose="02020603050405020304" pitchFamily="18" charset="0"/>
                      </a:endParaRPr>
                    </a:p>
                  </a:txBody>
                  <a:tcPr marL="44780" marR="44780" marT="0" marB="0" anchor="ctr"/>
                </a:tc>
              </a:tr>
            </a:tbl>
          </a:graphicData>
        </a:graphic>
      </p:graphicFrame>
      <p:cxnSp>
        <p:nvCxnSpPr>
          <p:cNvPr id="13" name="Gerader Verbinder 12"/>
          <p:cNvCxnSpPr/>
          <p:nvPr/>
        </p:nvCxnSpPr>
        <p:spPr>
          <a:xfrm flipH="1">
            <a:off x="1981200" y="0"/>
            <a:ext cx="7620" cy="152400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30023" y="8675249"/>
            <a:ext cx="6899744" cy="1230752"/>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2883" y="8755895"/>
            <a:ext cx="6780511"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de-DE" sz="1100" b="1" dirty="0" smtClean="0">
                <a:solidFill>
                  <a:schemeClr val="bg1"/>
                </a:solidFill>
                <a:latin typeface="Frutiger 45 Light" panose="020B0500000000000000" pitchFamily="34" charset="0"/>
              </a:rPr>
              <a:t>Teilnehmergebühr: </a:t>
            </a:r>
            <a:r>
              <a:rPr lang="de-DE" sz="1100" dirty="0" smtClean="0">
                <a:solidFill>
                  <a:schemeClr val="bg1"/>
                </a:solidFill>
                <a:latin typeface="Frutiger 45 Light" panose="020B0500000000000000" pitchFamily="34" charset="0"/>
              </a:rPr>
              <a:t>190,– Euro</a:t>
            </a:r>
          </a:p>
          <a:p>
            <a:pPr marL="171450" indent="-171450">
              <a:lnSpc>
                <a:spcPct val="150000"/>
              </a:lnSpc>
              <a:buFont typeface="Wingdings" panose="05000000000000000000" pitchFamily="2" charset="2"/>
              <a:buChar char="§"/>
            </a:pPr>
            <a:r>
              <a:rPr lang="de-DE" sz="1100" b="1" dirty="0" smtClean="0">
                <a:solidFill>
                  <a:schemeClr val="bg1"/>
                </a:solidFill>
                <a:latin typeface="Frutiger 45 Light" panose="020B0500000000000000" pitchFamily="34" charset="0"/>
              </a:rPr>
              <a:t>Veranstaltungsort:</a:t>
            </a:r>
            <a:r>
              <a:rPr lang="de-DE" sz="1050" b="1" dirty="0" smtClean="0">
                <a:solidFill>
                  <a:schemeClr val="bg1"/>
                </a:solidFill>
                <a:latin typeface="Frutiger 45 Light" panose="020B0500000000000000" pitchFamily="34" charset="0"/>
              </a:rPr>
              <a:t> </a:t>
            </a:r>
            <a:r>
              <a:rPr lang="de-DE" sz="1100" dirty="0" smtClean="0">
                <a:solidFill>
                  <a:schemeClr val="bg1"/>
                </a:solidFill>
                <a:latin typeface="Frutiger 45 Light" panose="020B0500000000000000" pitchFamily="34" charset="0"/>
              </a:rPr>
              <a:t>Fraunhofer IMTE, </a:t>
            </a:r>
            <a:r>
              <a:rPr lang="de-DE" sz="1100" dirty="0" err="1" smtClean="0">
                <a:solidFill>
                  <a:schemeClr val="bg1"/>
                </a:solidFill>
                <a:latin typeface="Frutiger 45 Light" panose="020B0500000000000000" pitchFamily="34" charset="0"/>
              </a:rPr>
              <a:t>Mönkhofer</a:t>
            </a:r>
            <a:r>
              <a:rPr lang="de-DE" sz="1100" dirty="0" smtClean="0">
                <a:solidFill>
                  <a:schemeClr val="bg1"/>
                </a:solidFill>
                <a:latin typeface="Frutiger 45 Light" panose="020B0500000000000000" pitchFamily="34" charset="0"/>
              </a:rPr>
              <a:t> Weg 239a, </a:t>
            </a:r>
            <a:r>
              <a:rPr lang="de-DE" sz="1100" dirty="0">
                <a:solidFill>
                  <a:schemeClr val="bg1"/>
                </a:solidFill>
                <a:latin typeface="Frutiger 45 Light" panose="020B0500000000000000" pitchFamily="34" charset="0"/>
              </a:rPr>
              <a:t>23562 Lübeck</a:t>
            </a:r>
          </a:p>
          <a:p>
            <a:pPr marL="171450" indent="-171450">
              <a:lnSpc>
                <a:spcPct val="150000"/>
              </a:lnSpc>
              <a:buFont typeface="Wingdings" panose="05000000000000000000" pitchFamily="2" charset="2"/>
              <a:buChar char="§"/>
            </a:pPr>
            <a:r>
              <a:rPr lang="de-DE" sz="1100" b="1" dirty="0" smtClean="0">
                <a:solidFill>
                  <a:schemeClr val="bg1"/>
                </a:solidFill>
                <a:latin typeface="Frutiger 45 Light" panose="020B0500000000000000" pitchFamily="34" charset="0"/>
              </a:rPr>
              <a:t>Reservierungen </a:t>
            </a:r>
            <a:r>
              <a:rPr lang="de-DE" sz="1100" dirty="0" smtClean="0">
                <a:solidFill>
                  <a:schemeClr val="bg1"/>
                </a:solidFill>
                <a:latin typeface="Frutiger 45 Light" panose="020B0500000000000000" pitchFamily="34" charset="0"/>
              </a:rPr>
              <a:t>können</a:t>
            </a:r>
            <a:r>
              <a:rPr lang="de-DE" sz="1100" b="1" dirty="0" smtClean="0">
                <a:solidFill>
                  <a:schemeClr val="bg1"/>
                </a:solidFill>
                <a:latin typeface="Frutiger 45 Light" panose="020B0500000000000000" pitchFamily="34" charset="0"/>
              </a:rPr>
              <a:t> </a:t>
            </a:r>
            <a:r>
              <a:rPr lang="de-DE" sz="1100" dirty="0" smtClean="0">
                <a:solidFill>
                  <a:schemeClr val="bg1"/>
                </a:solidFill>
                <a:latin typeface="Frutiger 45 Light" panose="020B0500000000000000" pitchFamily="34" charset="0"/>
              </a:rPr>
              <a:t>per </a:t>
            </a:r>
            <a:r>
              <a:rPr lang="de-DE" sz="1100" dirty="0">
                <a:solidFill>
                  <a:schemeClr val="bg1"/>
                </a:solidFill>
                <a:latin typeface="Frutiger 45 Light" panose="020B0500000000000000" pitchFamily="34" charset="0"/>
              </a:rPr>
              <a:t>E-Mail direkt </a:t>
            </a:r>
            <a:r>
              <a:rPr lang="de-DE" sz="1100" dirty="0" smtClean="0">
                <a:solidFill>
                  <a:schemeClr val="bg1"/>
                </a:solidFill>
                <a:latin typeface="Frutiger 45 Light" panose="020B0500000000000000" pitchFamily="34" charset="0"/>
              </a:rPr>
              <a:t>an </a:t>
            </a:r>
            <a:r>
              <a:rPr lang="de-DE" sz="1100" b="1" dirty="0" smtClean="0">
                <a:solidFill>
                  <a:schemeClr val="bg1"/>
                </a:solidFill>
                <a:latin typeface="Frutiger 45 Light" panose="020B0500000000000000" pitchFamily="34" charset="0"/>
                <a:hlinkClick r:id="rId5"/>
              </a:rPr>
              <a:t>patricia.mattis@item.fraunhofer.de</a:t>
            </a:r>
            <a:r>
              <a:rPr lang="de-DE" sz="1100" b="1" dirty="0" smtClean="0">
                <a:solidFill>
                  <a:schemeClr val="bg1"/>
                </a:solidFill>
                <a:latin typeface="Frutiger 45 Light" panose="020B0500000000000000" pitchFamily="34" charset="0"/>
              </a:rPr>
              <a:t> </a:t>
            </a:r>
            <a:r>
              <a:rPr lang="de-DE" sz="1100" dirty="0" smtClean="0">
                <a:solidFill>
                  <a:schemeClr val="bg1"/>
                </a:solidFill>
                <a:latin typeface="Frutiger 45 Light" panose="020B0500000000000000" pitchFamily="34" charset="0"/>
              </a:rPr>
              <a:t>erfolgen. </a:t>
            </a:r>
            <a:endParaRPr lang="de-DE" sz="1100" b="1" dirty="0" smtClean="0">
              <a:solidFill>
                <a:schemeClr val="bg1"/>
              </a:solidFill>
              <a:latin typeface="Frutiger 45 Light" panose="020B0500000000000000" pitchFamily="34" charset="0"/>
            </a:endParaRPr>
          </a:p>
          <a:p>
            <a:pPr marL="171450" indent="-171450">
              <a:lnSpc>
                <a:spcPct val="150000"/>
              </a:lnSpc>
              <a:buFont typeface="Wingdings" panose="05000000000000000000" pitchFamily="2" charset="2"/>
              <a:buChar char="§"/>
            </a:pPr>
            <a:r>
              <a:rPr lang="de-DE" sz="1100" dirty="0" smtClean="0">
                <a:solidFill>
                  <a:schemeClr val="bg1"/>
                </a:solidFill>
                <a:latin typeface="Frutiger 45 Light" panose="020B0500000000000000" pitchFamily="34" charset="0"/>
              </a:rPr>
              <a:t>Weitere </a:t>
            </a:r>
            <a:r>
              <a:rPr lang="de-DE" sz="1100" dirty="0">
                <a:solidFill>
                  <a:schemeClr val="bg1"/>
                </a:solidFill>
                <a:latin typeface="Frutiger 45 Light" panose="020B0500000000000000" pitchFamily="34" charset="0"/>
              </a:rPr>
              <a:t>Informationen finden Sie </a:t>
            </a:r>
            <a:r>
              <a:rPr lang="de-DE" sz="1100" b="1" dirty="0">
                <a:solidFill>
                  <a:schemeClr val="bg1"/>
                </a:solidFill>
                <a:latin typeface="Frutiger 45 Light" panose="020B0500000000000000" pitchFamily="34" charset="0"/>
                <a:hlinkClick r:id="rId6"/>
              </a:rPr>
              <a:t>hier</a:t>
            </a:r>
            <a:r>
              <a:rPr lang="de-DE" sz="1100" dirty="0" smtClean="0">
                <a:solidFill>
                  <a:schemeClr val="bg1"/>
                </a:solidFill>
                <a:latin typeface="Frutiger 45 Light" panose="020B0500000000000000" pitchFamily="34" charset="0"/>
              </a:rPr>
              <a:t>.</a:t>
            </a:r>
            <a:endParaRPr lang="de-DE" sz="1100" dirty="0">
              <a:solidFill>
                <a:schemeClr val="bg1"/>
              </a:solidFill>
              <a:latin typeface="Frutiger 45 Light" panose="020B0500000000000000" pitchFamily="34" charset="0"/>
            </a:endParaRPr>
          </a:p>
        </p:txBody>
      </p:sp>
      <p:sp>
        <p:nvSpPr>
          <p:cNvPr id="18" name="Rechteck 17"/>
          <p:cNvSpPr/>
          <p:nvPr/>
        </p:nvSpPr>
        <p:spPr>
          <a:xfrm>
            <a:off x="-30023" y="1543231"/>
            <a:ext cx="6979463" cy="1126815"/>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0" y="1524000"/>
            <a:ext cx="6858000" cy="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0" y="2670046"/>
            <a:ext cx="6858000" cy="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3443" y="1587065"/>
            <a:ext cx="6834557" cy="969496"/>
          </a:xfrm>
          <a:prstGeom prst="rect">
            <a:avLst/>
          </a:prstGeom>
          <a:noFill/>
        </p:spPr>
        <p:txBody>
          <a:bodyPr wrap="square" rtlCol="0">
            <a:spAutoFit/>
          </a:bodyPr>
          <a:lstStyle/>
          <a:p>
            <a:pPr algn="ctr"/>
            <a:r>
              <a:rPr lang="de-DE" sz="2400" b="1" dirty="0" smtClean="0">
                <a:solidFill>
                  <a:schemeClr val="bg1"/>
                </a:solidFill>
                <a:latin typeface="Frutiger LT Com 55 Roman" panose="020B0503030504020204" pitchFamily="34" charset="0"/>
              </a:rPr>
              <a:t>12. September 2022 – </a:t>
            </a:r>
            <a:r>
              <a:rPr lang="de-DE" sz="2400" b="1" dirty="0" err="1" smtClean="0">
                <a:solidFill>
                  <a:schemeClr val="bg1"/>
                </a:solidFill>
                <a:latin typeface="Frutiger LT Com 55 Roman" panose="020B0503030504020204" pitchFamily="34" charset="0"/>
              </a:rPr>
              <a:t>Regulatorik</a:t>
            </a:r>
            <a:r>
              <a:rPr lang="de-DE" sz="2400" b="1" dirty="0" smtClean="0">
                <a:solidFill>
                  <a:schemeClr val="bg1"/>
                </a:solidFill>
                <a:latin typeface="Frutiger LT Com 55 Roman" panose="020B0503030504020204" pitchFamily="34" charset="0"/>
              </a:rPr>
              <a:t>-Forum</a:t>
            </a:r>
          </a:p>
          <a:p>
            <a:pPr algn="ctr"/>
            <a:endParaRPr lang="de-DE" sz="700" dirty="0">
              <a:solidFill>
                <a:schemeClr val="bg1"/>
              </a:solidFill>
              <a:latin typeface="Frutiger LT Com 55 Roman" panose="020B0503030504020204" pitchFamily="34" charset="0"/>
            </a:endParaRPr>
          </a:p>
          <a:p>
            <a:pPr algn="ctr"/>
            <a:r>
              <a:rPr lang="de-DE" sz="1300" dirty="0">
                <a:solidFill>
                  <a:schemeClr val="bg1"/>
                </a:solidFill>
                <a:latin typeface="Frutiger LT Com 55 Roman" panose="020B0503030504020204" pitchFamily="34" charset="0"/>
              </a:rPr>
              <a:t>Regulatorische Pfade für personalisierte Medizinprodukte </a:t>
            </a:r>
            <a:r>
              <a:rPr lang="de-DE" sz="1300" dirty="0" smtClean="0">
                <a:solidFill>
                  <a:schemeClr val="bg1"/>
                </a:solidFill>
                <a:latin typeface="Frutiger LT Com 55 Roman" panose="020B0503030504020204" pitchFamily="34" charset="0"/>
              </a:rPr>
              <a:t>(PMD)</a:t>
            </a:r>
            <a:endParaRPr lang="de-DE" sz="1300" dirty="0">
              <a:solidFill>
                <a:schemeClr val="bg1"/>
              </a:solidFill>
              <a:latin typeface="Frutiger LT Com 55 Roman" panose="020B0503030504020204" pitchFamily="34" charset="0"/>
            </a:endParaRPr>
          </a:p>
          <a:p>
            <a:pPr algn="ctr"/>
            <a:r>
              <a:rPr lang="de-DE" sz="1300" dirty="0" smtClean="0">
                <a:solidFill>
                  <a:schemeClr val="bg1"/>
                </a:solidFill>
                <a:latin typeface="Frutiger LT Com 55 Roman" panose="020B0503030504020204" pitchFamily="34" charset="0"/>
              </a:rPr>
              <a:t>Herausforderungen </a:t>
            </a:r>
            <a:r>
              <a:rPr lang="de-DE" sz="1300" dirty="0">
                <a:solidFill>
                  <a:schemeClr val="bg1"/>
                </a:solidFill>
                <a:latin typeface="Frutiger LT Com 55 Roman" panose="020B0503030504020204" pitchFamily="34" charset="0"/>
              </a:rPr>
              <a:t>und </a:t>
            </a:r>
            <a:r>
              <a:rPr lang="de-DE" sz="1300" dirty="0" smtClean="0">
                <a:solidFill>
                  <a:schemeClr val="bg1"/>
                </a:solidFill>
                <a:latin typeface="Frutiger LT Com 55 Roman" panose="020B0503030504020204" pitchFamily="34" charset="0"/>
              </a:rPr>
              <a:t>Umsetzungskonzepte</a:t>
            </a:r>
            <a:endParaRPr lang="de-DE" sz="1300" dirty="0">
              <a:solidFill>
                <a:schemeClr val="bg1"/>
              </a:solidFill>
              <a:latin typeface="Frutiger LT Com 55 Roman" panose="020B0503030504020204" pitchFamily="34" charset="0"/>
            </a:endParaRPr>
          </a:p>
        </p:txBody>
      </p:sp>
      <p:cxnSp>
        <p:nvCxnSpPr>
          <p:cNvPr id="16" name="Gerader Verbinder 15"/>
          <p:cNvCxnSpPr/>
          <p:nvPr/>
        </p:nvCxnSpPr>
        <p:spPr>
          <a:xfrm>
            <a:off x="11721" y="2685193"/>
            <a:ext cx="0" cy="19623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79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721" y="-11326"/>
            <a:ext cx="2350068" cy="153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 y="523875"/>
            <a:ext cx="1714500" cy="476250"/>
          </a:xfrm>
          <a:prstGeom prst="rect">
            <a:avLst/>
          </a:prstGeom>
        </p:spPr>
      </p:pic>
      <p:cxnSp>
        <p:nvCxnSpPr>
          <p:cNvPr id="13" name="Gerader Verbinder 12"/>
          <p:cNvCxnSpPr/>
          <p:nvPr/>
        </p:nvCxnSpPr>
        <p:spPr>
          <a:xfrm flipH="1">
            <a:off x="1981200" y="0"/>
            <a:ext cx="7620" cy="152400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0023" y="1543232"/>
            <a:ext cx="6979463" cy="891783"/>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0" y="1524000"/>
            <a:ext cx="6858000" cy="0"/>
          </a:xfrm>
          <a:prstGeom prst="line">
            <a:avLst/>
          </a:prstGeom>
          <a:ln w="28575">
            <a:solidFill>
              <a:srgbClr val="179C7D"/>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227604" y="127065"/>
            <a:ext cx="4207327" cy="1215717"/>
          </a:xfrm>
          <a:prstGeom prst="rect">
            <a:avLst/>
          </a:prstGeom>
          <a:noFill/>
        </p:spPr>
        <p:txBody>
          <a:bodyPr wrap="square" rtlCol="0">
            <a:spAutoFit/>
          </a:bodyPr>
          <a:lstStyle/>
          <a:p>
            <a:pPr algn="ctr"/>
            <a:r>
              <a:rPr lang="de-DE" sz="2400" b="1" dirty="0" err="1" smtClean="0">
                <a:solidFill>
                  <a:srgbClr val="179C7D"/>
                </a:solidFill>
                <a:latin typeface="Frutiger LT Com 55 Roman" panose="020B0503030504020204" pitchFamily="34" charset="0"/>
              </a:rPr>
              <a:t>Regulatorik</a:t>
            </a:r>
            <a:r>
              <a:rPr lang="de-DE" sz="2400" b="1" dirty="0" smtClean="0">
                <a:solidFill>
                  <a:srgbClr val="179C7D"/>
                </a:solidFill>
                <a:latin typeface="Frutiger LT Com 55 Roman" panose="020B0503030504020204" pitchFamily="34" charset="0"/>
              </a:rPr>
              <a:t>-Forum</a:t>
            </a:r>
            <a:r>
              <a:rPr lang="de-DE" sz="2400" b="1" dirty="0">
                <a:solidFill>
                  <a:srgbClr val="179C7D"/>
                </a:solidFill>
                <a:latin typeface="Frutiger LT Com 55 Roman" panose="020B0503030504020204" pitchFamily="34" charset="0"/>
              </a:rPr>
              <a:t/>
            </a:r>
            <a:br>
              <a:rPr lang="de-DE" sz="2400" b="1" dirty="0">
                <a:solidFill>
                  <a:srgbClr val="179C7D"/>
                </a:solidFill>
                <a:latin typeface="Frutiger LT Com 55 Roman" panose="020B0503030504020204" pitchFamily="34" charset="0"/>
              </a:rPr>
            </a:br>
            <a:r>
              <a:rPr lang="de-DE" sz="2400" b="1" dirty="0" smtClean="0">
                <a:solidFill>
                  <a:srgbClr val="179C7D"/>
                </a:solidFill>
                <a:latin typeface="Frutiger LT Com 55 Roman" panose="020B0503030504020204" pitchFamily="34" charset="0"/>
              </a:rPr>
              <a:t>12. September </a:t>
            </a:r>
            <a:r>
              <a:rPr lang="de-DE" sz="2400" b="1" dirty="0">
                <a:solidFill>
                  <a:srgbClr val="179C7D"/>
                </a:solidFill>
                <a:latin typeface="Frutiger LT Com 55 Roman" panose="020B0503030504020204" pitchFamily="34" charset="0"/>
              </a:rPr>
              <a:t>2022</a:t>
            </a:r>
            <a:endParaRPr lang="de-DE" sz="2400" b="1" dirty="0" smtClean="0">
              <a:solidFill>
                <a:srgbClr val="179C7D"/>
              </a:solidFill>
              <a:latin typeface="Frutiger LT Com 55 Roman" panose="020B0503030504020204" pitchFamily="34" charset="0"/>
            </a:endParaRPr>
          </a:p>
          <a:p>
            <a:pPr algn="ctr"/>
            <a:endParaRPr lang="de-DE" sz="700" dirty="0">
              <a:solidFill>
                <a:srgbClr val="179C7D"/>
              </a:solidFill>
              <a:latin typeface="Frutiger LT Com 55 Roman" panose="020B0503030504020204" pitchFamily="34" charset="0"/>
            </a:endParaRPr>
          </a:p>
          <a:p>
            <a:pPr algn="ctr"/>
            <a:r>
              <a:rPr lang="de-DE" dirty="0" smtClean="0">
                <a:solidFill>
                  <a:srgbClr val="179C7D"/>
                </a:solidFill>
                <a:latin typeface="Frutiger LT Com 55 Roman" panose="020B0503030504020204" pitchFamily="34" charset="0"/>
              </a:rPr>
              <a:t>Profile der </a:t>
            </a:r>
            <a:r>
              <a:rPr lang="de-DE" dirty="0" err="1" smtClean="0">
                <a:solidFill>
                  <a:srgbClr val="179C7D"/>
                </a:solidFill>
                <a:latin typeface="Frutiger LT Com 55 Roman" panose="020B0503030504020204" pitchFamily="34" charset="0"/>
              </a:rPr>
              <a:t>Keynote</a:t>
            </a:r>
            <a:r>
              <a:rPr lang="de-DE" dirty="0">
                <a:solidFill>
                  <a:srgbClr val="179C7D"/>
                </a:solidFill>
                <a:latin typeface="Frutiger LT Com 55 Roman" panose="020B0503030504020204" pitchFamily="34" charset="0"/>
              </a:rPr>
              <a:t>-</a:t>
            </a:r>
            <a:r>
              <a:rPr lang="de-DE" dirty="0" smtClean="0">
                <a:solidFill>
                  <a:srgbClr val="179C7D"/>
                </a:solidFill>
                <a:latin typeface="Frutiger LT Com 55 Roman" panose="020B0503030504020204" pitchFamily="34" charset="0"/>
              </a:rPr>
              <a:t>Speaker</a:t>
            </a:r>
            <a:endParaRPr lang="de-DE" dirty="0">
              <a:solidFill>
                <a:srgbClr val="179C7D"/>
              </a:solidFill>
              <a:latin typeface="Frutiger LT Com 55 Roman" panose="020B0503030504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455268170"/>
              </p:ext>
            </p:extLst>
          </p:nvPr>
        </p:nvGraphicFramePr>
        <p:xfrm>
          <a:off x="-30023" y="1551613"/>
          <a:ext cx="6858000" cy="9631680"/>
        </p:xfrm>
        <a:graphic>
          <a:graphicData uri="http://schemas.openxmlformats.org/drawingml/2006/table">
            <a:tbl>
              <a:tblPr firstRow="1" bandRow="1">
                <a:tableStyleId>{2D5ABB26-0587-4C30-8999-92F81FD0307C}</a:tableStyleId>
              </a:tblPr>
              <a:tblGrid>
                <a:gridCol w="1151916"/>
                <a:gridCol w="5706084"/>
              </a:tblGrid>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Prof. Dr. Folker Spitzenberger </a:t>
                      </a:r>
                      <a:r>
                        <a:rPr lang="de-DE" sz="1200" kern="1200" dirty="0" smtClean="0">
                          <a:solidFill>
                            <a:schemeClr val="tx1"/>
                          </a:solidFill>
                          <a:effectLst/>
                          <a:latin typeface="+mn-lt"/>
                          <a:ea typeface="+mn-ea"/>
                          <a:cs typeface="+mn-cs"/>
                        </a:rPr>
                        <a:t>vertritt das Fachgebiet </a:t>
                      </a:r>
                      <a:r>
                        <a:rPr lang="de-DE" sz="1200" b="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Regulatory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Affairs</a:t>
                      </a:r>
                      <a:r>
                        <a:rPr lang="de-DE" sz="1200" kern="1200" dirty="0" smtClean="0">
                          <a:solidFill>
                            <a:schemeClr val="tx1"/>
                          </a:solidFill>
                          <a:effectLst/>
                          <a:latin typeface="+mn-lt"/>
                          <a:ea typeface="+mn-ea"/>
                          <a:cs typeface="+mn-cs"/>
                        </a:rPr>
                        <a:t> für Medizin-produkte</a:t>
                      </a:r>
                      <a:r>
                        <a:rPr lang="de-DE" sz="1200" b="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an der TH Lübeck</a:t>
                      </a:r>
                      <a:r>
                        <a:rPr lang="de-DE" sz="1200" kern="1200" baseline="0" dirty="0" smtClean="0">
                          <a:solidFill>
                            <a:schemeClr val="tx1"/>
                          </a:solidFill>
                          <a:effectLst/>
                          <a:latin typeface="+mn-lt"/>
                          <a:ea typeface="+mn-ea"/>
                          <a:cs typeface="+mn-cs"/>
                        </a:rPr>
                        <a:t> und </a:t>
                      </a:r>
                      <a:r>
                        <a:rPr lang="de-DE" sz="1200" kern="1200" dirty="0" smtClean="0">
                          <a:solidFill>
                            <a:schemeClr val="tx1"/>
                          </a:solidFill>
                          <a:effectLst/>
                          <a:latin typeface="+mn-lt"/>
                          <a:ea typeface="+mn-ea"/>
                          <a:cs typeface="+mn-cs"/>
                        </a:rPr>
                        <a:t>leitet  den Zentralbereich </a:t>
                      </a:r>
                      <a:r>
                        <a:rPr lang="de-DE" sz="1200" b="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Regulatory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Affairs</a:t>
                      </a:r>
                      <a:r>
                        <a:rPr lang="de-DE" sz="1200" b="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am Fraunhofer IMTE in Lübeck. Ein Schwerpunkt seiner Tätigkeit liegt in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der Begutachtung und Implementierung von QS-Systemen für Medizinprodukte und in der Entwicklung </a:t>
                      </a:r>
                      <a:r>
                        <a:rPr lang="de-DE" sz="1200" kern="1200" dirty="0" err="1" smtClean="0">
                          <a:solidFill>
                            <a:schemeClr val="tx1"/>
                          </a:solidFill>
                          <a:effectLst/>
                          <a:latin typeface="+mn-lt"/>
                          <a:ea typeface="+mn-ea"/>
                          <a:cs typeface="+mn-cs"/>
                        </a:rPr>
                        <a:t>regulat</a:t>
                      </a:r>
                      <a:r>
                        <a:rPr lang="de-DE" sz="1200" kern="1200" dirty="0" smtClean="0">
                          <a:solidFill>
                            <a:schemeClr val="tx1"/>
                          </a:solidFill>
                          <a:effectLst/>
                          <a:latin typeface="+mn-lt"/>
                          <a:ea typeface="+mn-ea"/>
                          <a:cs typeface="+mn-cs"/>
                        </a:rPr>
                        <a:t>. Strategien für innovative Medizinprodukte einschließlich In-vitro-Diagnostika.</a:t>
                      </a: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Prof. Dr. Heike Wachenhausen</a:t>
                      </a:r>
                      <a:r>
                        <a:rPr lang="de-DE" sz="1200" kern="1200" dirty="0" smtClean="0">
                          <a:solidFill>
                            <a:schemeClr val="tx1"/>
                          </a:solidFill>
                          <a:effectLst/>
                          <a:latin typeface="+mn-lt"/>
                          <a:ea typeface="+mn-ea"/>
                          <a:cs typeface="+mn-cs"/>
                        </a:rPr>
                        <a:t> ist seit 2011 in ihrer eigenen Kanzlei in Lübeck tätig und gründete 2013 die Kanzlei Wachenhausen Rechtsanwälte. Sie ist auf regulatorische Fragestellungen im Zusammenhang mit der Entwicklung, Herstellung, Verkehrsfähigkeit und dem Vertrieb von Arzneimitteln und Medizinprodukten spezialisiert und verfügt über eine umfassende Expertise.</a:t>
                      </a: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Prof. Dr. Thorsten</a:t>
                      </a:r>
                      <a:r>
                        <a:rPr lang="de-DE" sz="1200" b="1" kern="1200" baseline="0" dirty="0" smtClean="0">
                          <a:solidFill>
                            <a:schemeClr val="tx1"/>
                          </a:solidFill>
                          <a:effectLst/>
                          <a:latin typeface="+mn-lt"/>
                          <a:ea typeface="+mn-ea"/>
                          <a:cs typeface="+mn-cs"/>
                        </a:rPr>
                        <a:t> Buzug</a:t>
                      </a:r>
                      <a:r>
                        <a:rPr lang="de-DE" sz="1200" b="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ist der Institutsleiter des Fraunhofer IMTE und Direktor des Instituts für Medizintechnik der Universität zu Lübeck. In beiden Funktionen bildet die Erforschung grundlegender Zusammenhänge der Medizintechnik und deren Transfer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zur Beantwortung klinischer Fragestellungen den Kern der wissenschaftlichen Arbeit.</a:t>
                      </a:r>
                      <a:endParaRPr lang="de-DE" sz="1200" b="0" kern="1200" baseline="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b="0" kern="1200" dirty="0" smtClean="0">
                        <a:solidFill>
                          <a:schemeClr val="tx1"/>
                        </a:solidFill>
                        <a:effectLst/>
                        <a:latin typeface="+mn-lt"/>
                        <a:ea typeface="+mn-ea"/>
                        <a:cs typeface="+mn-cs"/>
                      </a:endParaRP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400" b="1"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Dr. Thomas Friedrich</a:t>
                      </a:r>
                      <a:r>
                        <a:rPr lang="de-DE" sz="1200" b="0" kern="1200" dirty="0" smtClean="0">
                          <a:solidFill>
                            <a:schemeClr val="tx1"/>
                          </a:solidFill>
                          <a:effectLst/>
                          <a:latin typeface="+mn-lt"/>
                          <a:ea typeface="+mn-ea"/>
                          <a:cs typeface="+mn-cs"/>
                        </a:rPr>
                        <a:t> leitet den Geschäftsbereich »Additive Fertigung« am Fraunhofer </a:t>
                      </a:r>
                      <a:br>
                        <a:rPr lang="de-DE" sz="1200" b="0" kern="1200" dirty="0" smtClean="0">
                          <a:solidFill>
                            <a:schemeClr val="tx1"/>
                          </a:solidFill>
                          <a:effectLst/>
                          <a:latin typeface="+mn-lt"/>
                          <a:ea typeface="+mn-ea"/>
                          <a:cs typeface="+mn-cs"/>
                        </a:rPr>
                      </a:br>
                      <a:r>
                        <a:rPr lang="de-DE" sz="1200" b="0" kern="1200" dirty="0" smtClean="0">
                          <a:solidFill>
                            <a:schemeClr val="tx1"/>
                          </a:solidFill>
                          <a:effectLst/>
                          <a:latin typeface="+mn-lt"/>
                          <a:ea typeface="+mn-ea"/>
                          <a:cs typeface="+mn-cs"/>
                        </a:rPr>
                        <a:t>IMTE in Lübeck. Der Schwerpunkt seiner Forschung liegt an der Schnittstelle zwischen medizinischer Bildgebung und additiver Fertigung, wodurch personalisierte Therapie-verfahren und die Qualitätssicherung additiv gefertigter Bauteile besonders im Fokus stehen.</a:t>
                      </a:r>
                      <a:endParaRPr lang="de-DE" sz="1200" b="1"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500" b="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400" b="1"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Prof. Dr.-Ing. Theodor Doll </a:t>
                      </a:r>
                      <a:r>
                        <a:rPr lang="de-DE" sz="1200" kern="1200" dirty="0" smtClean="0">
                          <a:solidFill>
                            <a:schemeClr val="tx1"/>
                          </a:solidFill>
                          <a:effectLst/>
                          <a:latin typeface="+mn-lt"/>
                          <a:ea typeface="+mn-ea"/>
                          <a:cs typeface="+mn-cs"/>
                        </a:rPr>
                        <a:t>hat eine Brückenprofessur in </a:t>
                      </a:r>
                      <a:r>
                        <a:rPr lang="de-DE" sz="1200" b="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Biomaterial Engineering</a:t>
                      </a:r>
                      <a:r>
                        <a:rPr lang="de-DE" sz="1200" b="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an der Medizinischen Hochschule Hannover mit gleichzeitiger </a:t>
                      </a:r>
                      <a:r>
                        <a:rPr lang="de-DE" sz="1200" kern="1200" dirty="0" err="1" smtClean="0">
                          <a:solidFill>
                            <a:schemeClr val="tx1"/>
                          </a:solidFill>
                          <a:effectLst/>
                          <a:latin typeface="+mn-lt"/>
                          <a:ea typeface="+mn-ea"/>
                          <a:cs typeface="+mn-cs"/>
                        </a:rPr>
                        <a:t>Sprecherschaft</a:t>
                      </a:r>
                      <a:r>
                        <a:rPr lang="de-DE" sz="1200" kern="1200" dirty="0" smtClean="0">
                          <a:solidFill>
                            <a:schemeClr val="tx1"/>
                          </a:solidFill>
                          <a:effectLst/>
                          <a:latin typeface="+mn-lt"/>
                          <a:ea typeface="+mn-ea"/>
                          <a:cs typeface="+mn-cs"/>
                        </a:rPr>
                        <a:t> des Leistungszentrums Medizin- und Pharmatechnologie der Fraunhofer-Gesellschaft inne. Seine Schwerpunkte liegen auf der Entwicklung aktiver, personalisierter Implantate, ihrer Prüfung und regulatorischen Betreuung.</a:t>
                      </a:r>
                      <a:endParaRPr lang="de-DE" sz="1200" kern="1200" baseline="0" dirty="0" smtClean="0">
                        <a:solidFill>
                          <a:schemeClr val="tx1"/>
                        </a:solidFill>
                        <a:effectLst/>
                        <a:latin typeface="+mn-lt"/>
                        <a:ea typeface="+mn-ea"/>
                        <a:cs typeface="+mn-cs"/>
                      </a:endParaRP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500" b="1"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Dr. Jörn Reinders</a:t>
                      </a:r>
                      <a:r>
                        <a:rPr lang="de-DE" sz="1200" kern="1200" dirty="0" smtClean="0">
                          <a:solidFill>
                            <a:schemeClr val="tx1"/>
                          </a:solidFill>
                          <a:effectLst/>
                          <a:latin typeface="+mn-lt"/>
                          <a:ea typeface="+mn-ea"/>
                          <a:cs typeface="+mn-cs"/>
                        </a:rPr>
                        <a:t> ist Leiter der Geschäftsstelle des Leistungszentrums Medizin- und Pharmatechnologie. Er besitzt langjährige Erfahrung in der Entwicklung von </a:t>
                      </a:r>
                      <a:r>
                        <a:rPr lang="de-DE" sz="1200" kern="1200" dirty="0" err="1" smtClean="0">
                          <a:solidFill>
                            <a:schemeClr val="tx1"/>
                          </a:solidFill>
                          <a:effectLst/>
                          <a:latin typeface="+mn-lt"/>
                          <a:ea typeface="+mn-ea"/>
                          <a:cs typeface="+mn-cs"/>
                        </a:rPr>
                        <a:t>Testver</a:t>
                      </a:r>
                      <a:r>
                        <a:rPr lang="de-DE" sz="1200" kern="1200" dirty="0" smtClean="0">
                          <a:solidFill>
                            <a:schemeClr val="tx1"/>
                          </a:solidFill>
                          <a:effectLst/>
                          <a:latin typeface="+mn-lt"/>
                          <a:ea typeface="+mn-ea"/>
                          <a:cs typeface="+mn-cs"/>
                        </a:rPr>
                        <a:t>-fahren, der normenkonformen Prüfung sowie der Durchführung von Konformitäts-bewertungsverfahren von Hochrisiko-Medizinprodukten (</a:t>
                      </a:r>
                      <a:r>
                        <a:rPr lang="de-DE" sz="1200" kern="1200" dirty="0" err="1" smtClean="0">
                          <a:solidFill>
                            <a:schemeClr val="tx1"/>
                          </a:solidFill>
                          <a:effectLst/>
                          <a:latin typeface="+mn-lt"/>
                          <a:ea typeface="+mn-ea"/>
                          <a:cs typeface="+mn-cs"/>
                        </a:rPr>
                        <a:t>Endoprothesen</a:t>
                      </a:r>
                      <a:r>
                        <a:rPr lang="de-DE" sz="1200" kern="1200" dirty="0" smtClean="0">
                          <a:solidFill>
                            <a:schemeClr val="tx1"/>
                          </a:solidFill>
                          <a:effectLst/>
                          <a:latin typeface="+mn-lt"/>
                          <a:ea typeface="+mn-ea"/>
                          <a:cs typeface="+mn-cs"/>
                        </a:rPr>
                        <a:t> und aktive Medizinprodukte). </a:t>
                      </a:r>
                      <a:endParaRPr lang="de-DE" sz="1350" b="0" i="0" u="none" strike="noStrike" kern="1200" baseline="0" dirty="0" smtClean="0">
                        <a:solidFill>
                          <a:schemeClr val="tx1"/>
                        </a:solidFill>
                        <a:latin typeface="+mn-lt"/>
                        <a:ea typeface="+mn-ea"/>
                        <a:cs typeface="+mn-cs"/>
                      </a:endParaRP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Dr. Kristina Lachmann </a:t>
                      </a:r>
                      <a:r>
                        <a:rPr lang="de-DE" sz="1200" b="0" kern="1200" dirty="0" smtClean="0">
                          <a:solidFill>
                            <a:schemeClr val="tx1"/>
                          </a:solidFill>
                          <a:effectLst/>
                          <a:latin typeface="+mn-lt"/>
                          <a:ea typeface="+mn-ea"/>
                          <a:cs typeface="+mn-cs"/>
                        </a:rPr>
                        <a:t>leitet die Gruppen »Atmosphärendruck-Plasmaverfahren« und »Medizintechnik und Pharmazeutische Systeme« am Fraunhofer IST. Ihre Forschungs-</a:t>
                      </a:r>
                      <a:r>
                        <a:rPr lang="de-DE" sz="1200" b="0" kern="1200" dirty="0" err="1" smtClean="0">
                          <a:solidFill>
                            <a:schemeClr val="tx1"/>
                          </a:solidFill>
                          <a:effectLst/>
                          <a:latin typeface="+mn-lt"/>
                          <a:ea typeface="+mn-ea"/>
                          <a:cs typeface="+mn-cs"/>
                        </a:rPr>
                        <a:t>schwerpunkte</a:t>
                      </a:r>
                      <a:r>
                        <a:rPr lang="de-DE" sz="1200" b="0" kern="1200" dirty="0" smtClean="0">
                          <a:solidFill>
                            <a:schemeClr val="tx1"/>
                          </a:solidFill>
                          <a:effectLst/>
                          <a:latin typeface="+mn-lt"/>
                          <a:ea typeface="+mn-ea"/>
                          <a:cs typeface="+mn-cs"/>
                        </a:rPr>
                        <a:t> liegen in der Entwicklung nachhaltiger Beschichtungen für medizinische Anwendungen und dem Einsatz für Schicht- und Oberflächentechnik für Pharma-produktionsprozesse.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b="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Prof. Dr. Michael Thomas </a:t>
                      </a:r>
                      <a:r>
                        <a:rPr lang="de-DE" sz="1200" b="0" kern="1200" dirty="0" smtClean="0">
                          <a:solidFill>
                            <a:schemeClr val="tx1"/>
                          </a:solidFill>
                          <a:effectLst/>
                          <a:latin typeface="+mn-lt"/>
                          <a:ea typeface="+mn-ea"/>
                          <a:cs typeface="+mn-cs"/>
                        </a:rPr>
                        <a:t>leitet die Abteilung »Grenzflächenchemie und adaptive Haftsysteme« am Fraunhofer IST. Er ist persönliches Mitglied im Zentrum für Pharma-verfahrenstechnik der TU Braunschweig. Seine Forschungsschwerpunkte liegen in der Entwicklung nachhaltiger Beschichtungsprozesse aus der Elektrochemie und den Atmosphärendruck-Plasmaverfahren.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txBody>
                  <a:tcPr/>
                </a:tc>
              </a:tr>
              <a:tr h="812897">
                <a:tc>
                  <a:txBody>
                    <a:bodyPr/>
                    <a:lstStyle/>
                    <a:p>
                      <a:endParaRPr lang="de-DE"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txBody>
                  <a:tcPr/>
                </a:tc>
              </a:tr>
            </a:tbl>
          </a:graphicData>
        </a:graphic>
      </p:graphicFrame>
      <p:pic>
        <p:nvPicPr>
          <p:cNvPr id="19" name="Grafik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038" y="5759489"/>
            <a:ext cx="860635" cy="1021798"/>
          </a:xfrm>
          <a:prstGeom prst="rect">
            <a:avLst/>
          </a:prstGeom>
        </p:spPr>
      </p:pic>
      <p:pic>
        <p:nvPicPr>
          <p:cNvPr id="20" name="Grafik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038" y="6830367"/>
            <a:ext cx="860635" cy="967367"/>
          </a:xfrm>
          <a:prstGeom prst="rect">
            <a:avLst/>
          </a:prstGeom>
        </p:spPr>
      </p:pic>
      <p:pic>
        <p:nvPicPr>
          <p:cNvPr id="21" name="Grafik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2236" y="1648823"/>
            <a:ext cx="854437" cy="938760"/>
          </a:xfrm>
          <a:prstGeom prst="rect">
            <a:avLst/>
          </a:prstGeom>
        </p:spPr>
      </p:pic>
      <p:pic>
        <p:nvPicPr>
          <p:cNvPr id="8" name="Grafik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4320" y="7846814"/>
            <a:ext cx="852353" cy="943634"/>
          </a:xfrm>
          <a:prstGeom prst="rect">
            <a:avLst/>
          </a:prstGeom>
        </p:spPr>
      </p:pic>
      <p:pic>
        <p:nvPicPr>
          <p:cNvPr id="10" name="Grafik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926" y="14896428"/>
            <a:ext cx="260990" cy="286791"/>
          </a:xfrm>
          <a:prstGeom prst="rect">
            <a:avLst/>
          </a:prstGeom>
        </p:spPr>
      </p:pic>
      <p:pic>
        <p:nvPicPr>
          <p:cNvPr id="1026" name="Picture 2" descr="NINa SH e.V. | Digital Events: Program"/>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66039" y="3623421"/>
            <a:ext cx="860634" cy="1024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hre Ansprechpartne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66038" y="8847311"/>
            <a:ext cx="861722" cy="943634"/>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p:cNvPicPr>
            <a:picLocks noChangeAspect="1"/>
          </p:cNvPicPr>
          <p:nvPr/>
        </p:nvPicPr>
        <p:blipFill rotWithShape="1">
          <a:blip r:embed="rId10"/>
          <a:srcRect l="9218" r="8615"/>
          <a:stretch/>
        </p:blipFill>
        <p:spPr>
          <a:xfrm>
            <a:off x="269642" y="2643642"/>
            <a:ext cx="857031" cy="922489"/>
          </a:xfrm>
          <a:prstGeom prst="rect">
            <a:avLst/>
          </a:prstGeom>
        </p:spPr>
      </p:pic>
      <p:pic>
        <p:nvPicPr>
          <p:cNvPr id="2" name="Grafik 1"/>
          <p:cNvPicPr>
            <a:picLocks noChangeAspect="1"/>
          </p:cNvPicPr>
          <p:nvPr/>
        </p:nvPicPr>
        <p:blipFill>
          <a:blip r:embed="rId11"/>
          <a:stretch>
            <a:fillRect/>
          </a:stretch>
        </p:blipFill>
        <p:spPr>
          <a:xfrm>
            <a:off x="266038" y="4705063"/>
            <a:ext cx="860635" cy="1004791"/>
          </a:xfrm>
          <a:prstGeom prst="rect">
            <a:avLst/>
          </a:prstGeom>
        </p:spPr>
      </p:pic>
    </p:spTree>
    <p:extLst>
      <p:ext uri="{BB962C8B-B14F-4D97-AF65-F5344CB8AC3E}">
        <p14:creationId xmlns:p14="http://schemas.microsoft.com/office/powerpoint/2010/main" val="2440539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469</Words>
  <Application>Microsoft Office PowerPoint</Application>
  <PresentationFormat>A4-Papier (210x297 mm)</PresentationFormat>
  <Paragraphs>67</Paragraphs>
  <Slides>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vt:i4>
      </vt:variant>
    </vt:vector>
  </HeadingPairs>
  <TitlesOfParts>
    <vt:vector size="11" baseType="lpstr">
      <vt:lpstr>Arial</vt:lpstr>
      <vt:lpstr>Calibri</vt:lpstr>
      <vt:lpstr>Calibri Light</vt:lpstr>
      <vt:lpstr>Frutiger 45 Light</vt:lpstr>
      <vt:lpstr>Frutiger LT Com 45 Light</vt:lpstr>
      <vt:lpstr>Frutiger LT Com 55 Roman</vt:lpstr>
      <vt:lpstr>Times New Roman</vt:lpstr>
      <vt:lpstr>Wingdings</vt:lpstr>
      <vt:lpstr>Office Theme</vt:lpstr>
      <vt:lpstr>PowerPoint-Präsentation</vt:lpstr>
      <vt:lpstr>PowerPoint-Präsentation</vt:lpstr>
    </vt:vector>
  </TitlesOfParts>
  <Company>Fraunhofer ITEM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Mattis, Patricia</dc:creator>
  <cp:lastModifiedBy>Schlomann, Carlotta</cp:lastModifiedBy>
  <cp:revision>65</cp:revision>
  <dcterms:created xsi:type="dcterms:W3CDTF">2022-02-24T14:37:04Z</dcterms:created>
  <dcterms:modified xsi:type="dcterms:W3CDTF">2022-09-01T11:16:32Z</dcterms:modified>
</cp:coreProperties>
</file>